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Montserrat SemiBold"/>
      <p:regular r:id="rId55"/>
      <p:bold r:id="rId56"/>
      <p:italic r:id="rId57"/>
      <p:boldItalic r:id="rId58"/>
    </p:embeddedFont>
    <p:embeddedFont>
      <p:font typeface="Montserrat"/>
      <p:regular r:id="rId59"/>
      <p:bold r:id="rId60"/>
      <p:italic r:id="rId61"/>
      <p:boldItalic r:id="rId62"/>
    </p:embeddedFont>
    <p:embeddedFont>
      <p:font typeface="Montserrat Ligh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2895BF-0B0D-4D1D-BADD-2CBC44AD2D8C}">
  <a:tblStyle styleId="{D72895BF-0B0D-4D1D-BADD-2CBC44AD2D8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4.xml"/><Relationship Id="rId64" Type="http://schemas.openxmlformats.org/officeDocument/2006/relationships/font" Target="fonts/MontserratLight-bold.fntdata"/><Relationship Id="rId63" Type="http://schemas.openxmlformats.org/officeDocument/2006/relationships/font" Target="fonts/MontserratLight-regular.fntdata"/><Relationship Id="rId22" Type="http://schemas.openxmlformats.org/officeDocument/2006/relationships/slide" Target="slides/slide16.xml"/><Relationship Id="rId66" Type="http://schemas.openxmlformats.org/officeDocument/2006/relationships/font" Target="fonts/MontserratLight-boldItalic.fntdata"/><Relationship Id="rId21" Type="http://schemas.openxmlformats.org/officeDocument/2006/relationships/slide" Target="slides/slide15.xml"/><Relationship Id="rId65" Type="http://schemas.openxmlformats.org/officeDocument/2006/relationships/font" Target="fonts/MontserratLight-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SemiBold-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ontserratSemiBold-italic.fntdata"/><Relationship Id="rId12" Type="http://schemas.openxmlformats.org/officeDocument/2006/relationships/slide" Target="slides/slide6.xml"/><Relationship Id="rId56" Type="http://schemas.openxmlformats.org/officeDocument/2006/relationships/font" Target="fonts/MontserratSemiBold-bold.fntdata"/><Relationship Id="rId15" Type="http://schemas.openxmlformats.org/officeDocument/2006/relationships/slide" Target="slides/slide9.xml"/><Relationship Id="rId59" Type="http://schemas.openxmlformats.org/officeDocument/2006/relationships/font" Target="fonts/Montserrat-regular.fntdata"/><Relationship Id="rId14" Type="http://schemas.openxmlformats.org/officeDocument/2006/relationships/slide" Target="slides/slide8.xml"/><Relationship Id="rId58" Type="http://schemas.openxmlformats.org/officeDocument/2006/relationships/font" Target="fonts/Montserrat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a84b70f1d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9a84b70f1d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2a2f337d5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a2a2f337d5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2a2f337d5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a2a2f337d5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2a2f337d5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a2a2f337d5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2a2f337d5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a2a2f337d5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2a2f337d5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a2a2f337d5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a7da0612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a7da0612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d565f3d52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9d565f3d52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2a2f337d5_0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a2a2f337d5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ecf35555d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9ecf35555d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eb687bd70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1eb687bd70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ecf35555d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9ecf35555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2a2f337d5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a2a2f337d5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ecf35555d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9ecf35555d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6cc9a6a08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a6cc9a6a08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6cc9a6a08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a6cc9a6a0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2a2f337d5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a2a2f337d5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2a2f337d5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2a2a2f337d5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a2a2f337d5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a2a2f337d5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This implementation can be done with a list but it is not the most efficient (space wise or time wise)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a6cc9a6a08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a6cc9a6a08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This implementation can be done with a list but it is not the most efficient (space wise or time wise)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a2a2f337d5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a2a2f337d5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eb687bd705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eb687bd70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2a2f337d5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a2a2f337d5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Order direction -  referring to whether the list starts with the highest priority element or the lowest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a2a2f337d5_0_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2a2a2f337d5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a6cc9a6a08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a6cc9a6a0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a6cc9a6a08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a6cc9a6a08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a2a2f337d5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a2a2f337d5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a6cc9a6a08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a6cc9a6a08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a6cc9a6a08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a6cc9a6a08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2a2f337d5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a2a2f337d5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Depends on implementation but going off of our implementation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a2a2f337d5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a2a2f337d5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Depends on implementation but going off of our implementation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2a2f337d5_0_3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a2a2f337d5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Depends on implementation but going off of our implementation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e18bcd23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9e18bcd23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9ecf35555d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9ecf35555d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a6cc9a6a08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2a6cc9a6a08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a6cc9a6a08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a6cc9a6a0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9c6b514b22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9c6b514b22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a2a2f337d5_0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2a2a2f337d5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a2a2f337d5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2a2a2f337d5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a2a2f337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a2a2f337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a2a2f337d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a2a2f337d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c6b514b22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9c6b514b22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b687bd705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eb687bd705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c6b514b2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c6b514b2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2a2f337d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2a2f337d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2a2f337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2a2f337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a7da061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a7da061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b="0" i="0" sz="500">
                <a:solidFill>
                  <a:srgbClr val="7F7F7F"/>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13"/>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1pPr>
            <a:lvl2pPr indent="0" lvl="1"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2pPr>
            <a:lvl3pPr indent="0" lvl="2"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3pPr>
            <a:lvl4pPr indent="0" lvl="3"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4pPr>
            <a:lvl5pPr indent="0" lvl="4"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5pPr>
            <a:lvl6pPr indent="0" lvl="5"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6pPr>
            <a:lvl7pPr indent="0" lvl="6"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7pPr>
            <a:lvl8pPr indent="0" lvl="7"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8pPr>
            <a:lvl9pPr indent="0" lvl="8"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forms.gle/2rap7ToKqx4ipYRq7" TargetMode="External"/><Relationship Id="rId5" Type="http://schemas.openxmlformats.org/officeDocument/2006/relationships/hyperlink" Target="https://forms.gle/DZCPvPpzPrEULUhW9" TargetMode="External"/><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7.jpg"/><Relationship Id="rId4" Type="http://schemas.openxmlformats.org/officeDocument/2006/relationships/image" Target="../media/image5.png"/><Relationship Id="rId5"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39.png"/><Relationship Id="rId6"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40.png"/><Relationship Id="rId6" Type="http://schemas.openxmlformats.org/officeDocument/2006/relationships/hyperlink" Target="https://medium.com/@jahnavivetukuri/priority-queues-in-healthcare-optimizing-patient-care-9c827b9f7b4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www.hyperiondev.com" TargetMode="External"/><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hyperlink" Target="https://stackabuse.com/stacks-and-queues-in-python/" TargetMode="External"/><Relationship Id="rId5" Type="http://schemas.openxmlformats.org/officeDocument/2006/relationships/hyperlink" Target="https://www.geeksforgeeks.org/data-structures/?ref=shm" TargetMode="External"/><Relationship Id="rId6" Type="http://schemas.openxmlformats.org/officeDocument/2006/relationships/hyperlink" Target="https://www.geeksforgeeks.org/time-and-space-complexity-analysis-of-stack-operations/?ref=header_search" TargetMode="External"/><Relationship Id="rId7" Type="http://schemas.openxmlformats.org/officeDocument/2006/relationships/hyperlink" Target="https://www.geeksforgeeks.org/time-and-space-complexity-analysis-of-queue-operations/?ref=header_search" TargetMode="External"/><Relationship Id="rId8"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1.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www.hyperiondev.com" TargetMode="External"/><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Montserrat"/>
                <a:ea typeface="Montserrat"/>
                <a:cs typeface="Montserrat"/>
                <a:sym typeface="Montserrat"/>
              </a:rPr>
              <a:t>SESSION NAME HERE</a:t>
            </a:r>
            <a:endParaRPr/>
          </a:p>
        </p:txBody>
      </p:sp>
      <p:pic>
        <p:nvPicPr>
          <p:cNvPr id="59" name="Google Shape;59;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0" name="Google Shape;60;p14"/>
          <p:cNvPicPr preferRelativeResize="0"/>
          <p:nvPr/>
        </p:nvPicPr>
        <p:blipFill>
          <a:blip r:embed="rId4">
            <a:alphaModFix/>
          </a:blip>
          <a:stretch>
            <a:fillRect/>
          </a:stretch>
        </p:blipFill>
        <p:spPr>
          <a:xfrm>
            <a:off x="370000" y="2906475"/>
            <a:ext cx="3388225" cy="1612775"/>
          </a:xfrm>
          <a:prstGeom prst="rect">
            <a:avLst/>
          </a:prstGeom>
          <a:noFill/>
          <a:ln>
            <a:noFill/>
          </a:ln>
        </p:spPr>
      </p:pic>
      <p:pic>
        <p:nvPicPr>
          <p:cNvPr id="61" name="Google Shape;61;p14"/>
          <p:cNvPicPr preferRelativeResize="0"/>
          <p:nvPr/>
        </p:nvPicPr>
        <p:blipFill rotWithShape="1">
          <a:blip r:embed="rId5">
            <a:alphaModFix/>
          </a:blip>
          <a:srcRect b="0" l="0" r="0" t="30099"/>
          <a:stretch/>
        </p:blipFill>
        <p:spPr>
          <a:xfrm>
            <a:off x="4454875" y="84250"/>
            <a:ext cx="4359851" cy="1054825"/>
          </a:xfrm>
          <a:prstGeom prst="rect">
            <a:avLst/>
          </a:prstGeom>
          <a:noFill/>
          <a:ln>
            <a:noFill/>
          </a:ln>
        </p:spPr>
      </p:pic>
      <p:sp>
        <p:nvSpPr>
          <p:cNvPr id="62" name="Google Shape;62;p14"/>
          <p:cNvSpPr txBox="1"/>
          <p:nvPr/>
        </p:nvSpPr>
        <p:spPr>
          <a:xfrm>
            <a:off x="2266350" y="2074663"/>
            <a:ext cx="4611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STACKS AND QUEUES</a:t>
            </a:r>
            <a:endParaRPr b="1" sz="30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23"/>
          <p:cNvGrpSpPr/>
          <p:nvPr/>
        </p:nvGrpSpPr>
        <p:grpSpPr>
          <a:xfrm>
            <a:off x="0" y="0"/>
            <a:ext cx="9144000" cy="5143500"/>
            <a:chOff x="0" y="0"/>
            <a:chExt cx="9144000" cy="5143500"/>
          </a:xfrm>
        </p:grpSpPr>
        <p:pic>
          <p:nvPicPr>
            <p:cNvPr id="134" name="Google Shape;134;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5" name="Google Shape;135;p2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36" name="Google Shape;136;p23"/>
          <p:cNvSpPr txBox="1"/>
          <p:nvPr/>
        </p:nvSpPr>
        <p:spPr>
          <a:xfrm>
            <a:off x="1166900" y="1760575"/>
            <a:ext cx="7007400" cy="1799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03452"/>
              </a:buClr>
              <a:buSzPts val="1500"/>
              <a:buFont typeface="Montserrat"/>
              <a:buChar char="●"/>
            </a:pPr>
            <a:r>
              <a:rPr lang="en-GB" sz="1600">
                <a:solidFill>
                  <a:srgbClr val="103452"/>
                </a:solidFill>
                <a:latin typeface="Montserrat"/>
                <a:ea typeface="Montserrat"/>
                <a:cs typeface="Montserrat"/>
                <a:sym typeface="Montserrat"/>
              </a:rPr>
              <a:t>Ideal for </a:t>
            </a:r>
            <a:r>
              <a:rPr b="1" lang="en-GB" sz="1600">
                <a:solidFill>
                  <a:srgbClr val="103452"/>
                </a:solidFill>
                <a:latin typeface="Montserrat"/>
                <a:ea typeface="Montserrat"/>
                <a:cs typeface="Montserrat"/>
                <a:sym typeface="Montserrat"/>
              </a:rPr>
              <a:t>dynamic data storage</a:t>
            </a:r>
            <a:r>
              <a:rPr lang="en-GB" sz="1600">
                <a:solidFill>
                  <a:srgbClr val="103452"/>
                </a:solidFill>
                <a:latin typeface="Montserrat"/>
                <a:ea typeface="Montserrat"/>
                <a:cs typeface="Montserrat"/>
                <a:sym typeface="Montserrat"/>
              </a:rPr>
              <a:t> where the size of the </a:t>
            </a:r>
            <a:r>
              <a:rPr b="1" lang="en-GB" sz="1600">
                <a:solidFill>
                  <a:srgbClr val="103452"/>
                </a:solidFill>
                <a:latin typeface="Montserrat"/>
                <a:ea typeface="Montserrat"/>
                <a:cs typeface="Montserrat"/>
                <a:sym typeface="Montserrat"/>
              </a:rPr>
              <a:t>data set isn't fixed</a:t>
            </a:r>
            <a:r>
              <a:rPr lang="en-GB" sz="1600">
                <a:solidFill>
                  <a:srgbClr val="103452"/>
                </a:solidFill>
                <a:latin typeface="Montserrat"/>
                <a:ea typeface="Montserrat"/>
                <a:cs typeface="Montserrat"/>
                <a:sym typeface="Montserrat"/>
              </a:rPr>
              <a:t>.</a:t>
            </a:r>
            <a:endParaRPr sz="1600">
              <a:solidFill>
                <a:srgbClr val="103452"/>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00">
              <a:solidFill>
                <a:srgbClr val="103452"/>
              </a:solidFill>
              <a:latin typeface="Montserrat"/>
              <a:ea typeface="Montserrat"/>
              <a:cs typeface="Montserrat"/>
              <a:sym typeface="Montserrat"/>
            </a:endParaRPr>
          </a:p>
          <a:p>
            <a:pPr indent="-330200" lvl="0" marL="457200" rtl="0" algn="l">
              <a:lnSpc>
                <a:spcPct val="115000"/>
              </a:lnSpc>
              <a:spcBef>
                <a:spcPts val="100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A node has two attributes: </a:t>
            </a:r>
            <a:r>
              <a:rPr b="1" lang="en-GB" sz="1600">
                <a:solidFill>
                  <a:srgbClr val="103452"/>
                </a:solidFill>
                <a:latin typeface="Montserrat"/>
                <a:ea typeface="Montserrat"/>
                <a:cs typeface="Montserrat"/>
                <a:sym typeface="Montserrat"/>
              </a:rPr>
              <a:t>data</a:t>
            </a:r>
            <a:r>
              <a:rPr lang="en-GB" sz="1600">
                <a:solidFill>
                  <a:srgbClr val="103452"/>
                </a:solidFill>
                <a:latin typeface="Montserrat"/>
                <a:ea typeface="Montserrat"/>
                <a:cs typeface="Montserrat"/>
                <a:sym typeface="Montserrat"/>
              </a:rPr>
              <a:t> (the value it holds) and </a:t>
            </a:r>
            <a:r>
              <a:rPr b="1" lang="en-GB" sz="1600">
                <a:solidFill>
                  <a:srgbClr val="103452"/>
                </a:solidFill>
                <a:latin typeface="Montserrat"/>
                <a:ea typeface="Montserrat"/>
                <a:cs typeface="Montserrat"/>
                <a:sym typeface="Montserrat"/>
              </a:rPr>
              <a:t>next</a:t>
            </a:r>
            <a:r>
              <a:rPr lang="en-GB" sz="1600">
                <a:solidFill>
                  <a:srgbClr val="103452"/>
                </a:solidFill>
                <a:latin typeface="Montserrat"/>
                <a:ea typeface="Montserrat"/>
                <a:cs typeface="Montserrat"/>
                <a:sym typeface="Montserrat"/>
              </a:rPr>
              <a:t> (reference to the next node).</a:t>
            </a:r>
            <a:endParaRPr sz="1600">
              <a:solidFill>
                <a:srgbClr val="103452"/>
              </a:solidFill>
              <a:latin typeface="Montserrat"/>
              <a:ea typeface="Montserrat"/>
              <a:cs typeface="Montserrat"/>
              <a:sym typeface="Montserrat"/>
            </a:endParaRPr>
          </a:p>
        </p:txBody>
      </p:sp>
      <p:sp>
        <p:nvSpPr>
          <p:cNvPr id="137" name="Google Shape;137;p23"/>
          <p:cNvSpPr txBox="1"/>
          <p:nvPr/>
        </p:nvSpPr>
        <p:spPr>
          <a:xfrm>
            <a:off x="748850" y="440763"/>
            <a:ext cx="78435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600">
                <a:solidFill>
                  <a:srgbClr val="103452"/>
                </a:solidFill>
                <a:latin typeface="Montserrat"/>
                <a:ea typeface="Montserrat"/>
                <a:cs typeface="Montserrat"/>
                <a:sym typeface="Montserrat"/>
              </a:rPr>
              <a:t>Singly Linked List</a:t>
            </a:r>
            <a:endParaRPr b="0" i="0" sz="2600" u="none" cap="none" strike="noStrike">
              <a:solidFill>
                <a:srgbClr val="103452"/>
              </a:solidFill>
              <a:latin typeface="Montserrat"/>
              <a:ea typeface="Montserrat"/>
              <a:cs typeface="Montserrat"/>
              <a:sym typeface="Montserrat"/>
            </a:endParaRPr>
          </a:p>
        </p:txBody>
      </p:sp>
      <p:pic>
        <p:nvPicPr>
          <p:cNvPr id="138" name="Google Shape;138;p2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39" name="Google Shape;139;p23"/>
          <p:cNvSpPr txBox="1"/>
          <p:nvPr/>
        </p:nvSpPr>
        <p:spPr>
          <a:xfrm>
            <a:off x="1201550" y="1025763"/>
            <a:ext cx="6938100" cy="6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BC922D"/>
                </a:solidFill>
                <a:latin typeface="Montserrat"/>
                <a:ea typeface="Montserrat"/>
                <a:cs typeface="Montserrat"/>
                <a:sym typeface="Montserrat"/>
              </a:rPr>
              <a:t>A singly linked list is a collection of nodes, where each node contains data and a reference to the next node.</a:t>
            </a:r>
            <a:endParaRPr b="1" sz="1500">
              <a:solidFill>
                <a:srgbClr val="BC922D"/>
              </a:solidFill>
              <a:latin typeface="Montserrat"/>
              <a:ea typeface="Montserrat"/>
              <a:cs typeface="Montserrat"/>
              <a:sym typeface="Montserrat"/>
            </a:endParaRPr>
          </a:p>
        </p:txBody>
      </p:sp>
      <p:pic>
        <p:nvPicPr>
          <p:cNvPr id="140" name="Google Shape;140;p23"/>
          <p:cNvPicPr preferRelativeResize="0"/>
          <p:nvPr/>
        </p:nvPicPr>
        <p:blipFill>
          <a:blip r:embed="rId5">
            <a:alphaModFix/>
          </a:blip>
          <a:stretch>
            <a:fillRect/>
          </a:stretch>
        </p:blipFill>
        <p:spPr>
          <a:xfrm>
            <a:off x="2121563" y="3357700"/>
            <a:ext cx="5098075" cy="87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24"/>
          <p:cNvGrpSpPr/>
          <p:nvPr/>
        </p:nvGrpSpPr>
        <p:grpSpPr>
          <a:xfrm>
            <a:off x="0" y="0"/>
            <a:ext cx="9144000" cy="5143500"/>
            <a:chOff x="0" y="0"/>
            <a:chExt cx="9144000" cy="5143500"/>
          </a:xfrm>
        </p:grpSpPr>
        <p:pic>
          <p:nvPicPr>
            <p:cNvPr id="146" name="Google Shape;146;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7" name="Google Shape;147;p24"/>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48" name="Google Shape;148;p24"/>
          <p:cNvSpPr txBox="1"/>
          <p:nvPr/>
        </p:nvSpPr>
        <p:spPr>
          <a:xfrm>
            <a:off x="1166900" y="1025775"/>
            <a:ext cx="7007400" cy="2384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03452"/>
              </a:buClr>
              <a:buSzPts val="1500"/>
              <a:buFont typeface="Montserrat"/>
              <a:buChar char="●"/>
            </a:pPr>
            <a:r>
              <a:rPr b="1" lang="en-GB" sz="1600">
                <a:solidFill>
                  <a:srgbClr val="103452"/>
                </a:solidFill>
                <a:latin typeface="Montserrat"/>
                <a:ea typeface="Montserrat"/>
                <a:cs typeface="Montserrat"/>
                <a:sym typeface="Montserrat"/>
              </a:rPr>
              <a:t>Initialising</a:t>
            </a:r>
            <a:r>
              <a:rPr lang="en-GB" sz="1600">
                <a:solidFill>
                  <a:srgbClr val="103452"/>
                </a:solidFill>
                <a:latin typeface="Montserrat"/>
                <a:ea typeface="Montserrat"/>
                <a:cs typeface="Montserrat"/>
                <a:sym typeface="Montserrat"/>
              </a:rPr>
              <a:t> a singly linked list:</a:t>
            </a:r>
            <a:endParaRPr sz="1600">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Appending </a:t>
            </a:r>
            <a:r>
              <a:rPr lang="en-GB" sz="1600">
                <a:solidFill>
                  <a:srgbClr val="103452"/>
                </a:solidFill>
                <a:latin typeface="Montserrat"/>
                <a:ea typeface="Montserrat"/>
                <a:cs typeface="Montserrat"/>
                <a:sym typeface="Montserrat"/>
              </a:rPr>
              <a:t>a new element to a singly linked list:</a:t>
            </a:r>
            <a:endParaRPr sz="1600">
              <a:solidFill>
                <a:srgbClr val="103452"/>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00">
              <a:solidFill>
                <a:srgbClr val="103452"/>
              </a:solidFill>
              <a:latin typeface="Montserrat"/>
              <a:ea typeface="Montserrat"/>
              <a:cs typeface="Montserrat"/>
              <a:sym typeface="Montserrat"/>
            </a:endParaRPr>
          </a:p>
          <a:p>
            <a:pPr indent="0" lvl="0" marL="457200" rtl="0" algn="l">
              <a:lnSpc>
                <a:spcPct val="115000"/>
              </a:lnSpc>
              <a:spcBef>
                <a:spcPts val="1000"/>
              </a:spcBef>
              <a:spcAft>
                <a:spcPts val="1000"/>
              </a:spcAft>
              <a:buNone/>
            </a:pPr>
            <a:r>
              <a:t/>
            </a:r>
            <a:endParaRPr b="1" sz="1600">
              <a:solidFill>
                <a:srgbClr val="103452"/>
              </a:solidFill>
              <a:latin typeface="Montserrat"/>
              <a:ea typeface="Montserrat"/>
              <a:cs typeface="Montserrat"/>
              <a:sym typeface="Montserrat"/>
            </a:endParaRPr>
          </a:p>
        </p:txBody>
      </p:sp>
      <p:sp>
        <p:nvSpPr>
          <p:cNvPr id="149" name="Google Shape;149;p24"/>
          <p:cNvSpPr txBox="1"/>
          <p:nvPr/>
        </p:nvSpPr>
        <p:spPr>
          <a:xfrm>
            <a:off x="748850" y="440763"/>
            <a:ext cx="78435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600">
                <a:solidFill>
                  <a:srgbClr val="103452"/>
                </a:solidFill>
                <a:latin typeface="Montserrat"/>
                <a:ea typeface="Montserrat"/>
                <a:cs typeface="Montserrat"/>
                <a:sym typeface="Montserrat"/>
              </a:rPr>
              <a:t>Singly Linked List Implementation</a:t>
            </a:r>
            <a:endParaRPr b="0" i="0" sz="2600" u="none" cap="none" strike="noStrike">
              <a:solidFill>
                <a:srgbClr val="103452"/>
              </a:solidFill>
              <a:latin typeface="Montserrat"/>
              <a:ea typeface="Montserrat"/>
              <a:cs typeface="Montserrat"/>
              <a:sym typeface="Montserrat"/>
            </a:endParaRPr>
          </a:p>
        </p:txBody>
      </p:sp>
      <p:pic>
        <p:nvPicPr>
          <p:cNvPr id="150" name="Google Shape;150;p2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151" name="Google Shape;151;p24"/>
          <p:cNvPicPr preferRelativeResize="0"/>
          <p:nvPr/>
        </p:nvPicPr>
        <p:blipFill>
          <a:blip r:embed="rId5">
            <a:alphaModFix/>
          </a:blip>
          <a:stretch>
            <a:fillRect/>
          </a:stretch>
        </p:blipFill>
        <p:spPr>
          <a:xfrm>
            <a:off x="2378704" y="1415250"/>
            <a:ext cx="4583796" cy="585000"/>
          </a:xfrm>
          <a:prstGeom prst="rect">
            <a:avLst/>
          </a:prstGeom>
          <a:noFill/>
          <a:ln>
            <a:noFill/>
          </a:ln>
        </p:spPr>
      </p:pic>
      <p:pic>
        <p:nvPicPr>
          <p:cNvPr id="152" name="Google Shape;152;p24"/>
          <p:cNvPicPr preferRelativeResize="0"/>
          <p:nvPr/>
        </p:nvPicPr>
        <p:blipFill>
          <a:blip r:embed="rId6">
            <a:alphaModFix/>
          </a:blip>
          <a:stretch>
            <a:fillRect/>
          </a:stretch>
        </p:blipFill>
        <p:spPr>
          <a:xfrm>
            <a:off x="2182150" y="2483068"/>
            <a:ext cx="5449899" cy="19563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25"/>
          <p:cNvGrpSpPr/>
          <p:nvPr/>
        </p:nvGrpSpPr>
        <p:grpSpPr>
          <a:xfrm>
            <a:off x="0" y="0"/>
            <a:ext cx="9144000" cy="5143500"/>
            <a:chOff x="0" y="0"/>
            <a:chExt cx="9144000" cy="5143500"/>
          </a:xfrm>
        </p:grpSpPr>
        <p:pic>
          <p:nvPicPr>
            <p:cNvPr id="158" name="Google Shape;158;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9" name="Google Shape;159;p25"/>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60" name="Google Shape;160;p25"/>
          <p:cNvSpPr txBox="1"/>
          <p:nvPr/>
        </p:nvSpPr>
        <p:spPr>
          <a:xfrm>
            <a:off x="1166900" y="1025775"/>
            <a:ext cx="7007400" cy="2384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03452"/>
              </a:buClr>
              <a:buSzPts val="1500"/>
              <a:buFont typeface="Montserrat"/>
              <a:buChar char="●"/>
            </a:pPr>
            <a:r>
              <a:rPr b="1" lang="en-GB" sz="1600">
                <a:solidFill>
                  <a:srgbClr val="103452"/>
                </a:solidFill>
                <a:latin typeface="Montserrat"/>
                <a:ea typeface="Montserrat"/>
                <a:cs typeface="Montserrat"/>
                <a:sym typeface="Montserrat"/>
              </a:rPr>
              <a:t>Prepending </a:t>
            </a:r>
            <a:r>
              <a:rPr lang="en-GB" sz="1600">
                <a:solidFill>
                  <a:srgbClr val="103452"/>
                </a:solidFill>
                <a:latin typeface="Montserrat"/>
                <a:ea typeface="Montserrat"/>
                <a:cs typeface="Montserrat"/>
                <a:sym typeface="Montserrat"/>
              </a:rPr>
              <a:t>a new element to </a:t>
            </a:r>
            <a:r>
              <a:rPr lang="en-GB" sz="1600">
                <a:solidFill>
                  <a:srgbClr val="103452"/>
                </a:solidFill>
                <a:latin typeface="Montserrat"/>
                <a:ea typeface="Montserrat"/>
                <a:cs typeface="Montserrat"/>
                <a:sym typeface="Montserrat"/>
              </a:rPr>
              <a:t>a singly linked list:</a:t>
            </a:r>
            <a:endParaRPr sz="1600">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800">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800">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Traversing</a:t>
            </a:r>
            <a:r>
              <a:rPr b="1" lang="en-GB" sz="1600">
                <a:solidFill>
                  <a:srgbClr val="103452"/>
                </a:solidFill>
                <a:latin typeface="Montserrat"/>
                <a:ea typeface="Montserrat"/>
                <a:cs typeface="Montserrat"/>
                <a:sym typeface="Montserrat"/>
              </a:rPr>
              <a:t> </a:t>
            </a:r>
            <a:r>
              <a:rPr lang="en-GB" sz="1600">
                <a:solidFill>
                  <a:srgbClr val="103452"/>
                </a:solidFill>
                <a:latin typeface="Montserrat"/>
                <a:ea typeface="Montserrat"/>
                <a:cs typeface="Montserrat"/>
                <a:sym typeface="Montserrat"/>
              </a:rPr>
              <a:t>through elements in</a:t>
            </a:r>
            <a:r>
              <a:rPr lang="en-GB" sz="1600">
                <a:solidFill>
                  <a:srgbClr val="103452"/>
                </a:solidFill>
                <a:latin typeface="Montserrat"/>
                <a:ea typeface="Montserrat"/>
                <a:cs typeface="Montserrat"/>
                <a:sym typeface="Montserrat"/>
              </a:rPr>
              <a:t> a singly linked list:</a:t>
            </a:r>
            <a:endParaRPr sz="1600">
              <a:solidFill>
                <a:srgbClr val="103452"/>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00">
              <a:solidFill>
                <a:srgbClr val="103452"/>
              </a:solidFill>
              <a:latin typeface="Montserrat"/>
              <a:ea typeface="Montserrat"/>
              <a:cs typeface="Montserrat"/>
              <a:sym typeface="Montserrat"/>
            </a:endParaRPr>
          </a:p>
          <a:p>
            <a:pPr indent="0" lvl="0" marL="457200" rtl="0" algn="l">
              <a:lnSpc>
                <a:spcPct val="115000"/>
              </a:lnSpc>
              <a:spcBef>
                <a:spcPts val="1000"/>
              </a:spcBef>
              <a:spcAft>
                <a:spcPts val="1000"/>
              </a:spcAft>
              <a:buNone/>
            </a:pPr>
            <a:r>
              <a:t/>
            </a:r>
            <a:endParaRPr b="1" sz="1600">
              <a:solidFill>
                <a:srgbClr val="103452"/>
              </a:solidFill>
              <a:latin typeface="Montserrat"/>
              <a:ea typeface="Montserrat"/>
              <a:cs typeface="Montserrat"/>
              <a:sym typeface="Montserrat"/>
            </a:endParaRPr>
          </a:p>
        </p:txBody>
      </p:sp>
      <p:sp>
        <p:nvSpPr>
          <p:cNvPr id="161" name="Google Shape;161;p25"/>
          <p:cNvSpPr txBox="1"/>
          <p:nvPr/>
        </p:nvSpPr>
        <p:spPr>
          <a:xfrm>
            <a:off x="748850" y="440763"/>
            <a:ext cx="78435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600">
                <a:solidFill>
                  <a:srgbClr val="103452"/>
                </a:solidFill>
                <a:latin typeface="Montserrat"/>
                <a:ea typeface="Montserrat"/>
                <a:cs typeface="Montserrat"/>
                <a:sym typeface="Montserrat"/>
              </a:rPr>
              <a:t>Singly Linked List Implementation</a:t>
            </a:r>
            <a:endParaRPr b="0" i="0" sz="2600" u="none" cap="none" strike="noStrike">
              <a:solidFill>
                <a:srgbClr val="103452"/>
              </a:solidFill>
              <a:latin typeface="Montserrat"/>
              <a:ea typeface="Montserrat"/>
              <a:cs typeface="Montserrat"/>
              <a:sym typeface="Montserrat"/>
            </a:endParaRPr>
          </a:p>
        </p:txBody>
      </p:sp>
      <p:pic>
        <p:nvPicPr>
          <p:cNvPr id="162" name="Google Shape;162;p2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163" name="Google Shape;163;p25"/>
          <p:cNvPicPr preferRelativeResize="0"/>
          <p:nvPr/>
        </p:nvPicPr>
        <p:blipFill>
          <a:blip r:embed="rId5">
            <a:alphaModFix/>
          </a:blip>
          <a:stretch>
            <a:fillRect/>
          </a:stretch>
        </p:blipFill>
        <p:spPr>
          <a:xfrm>
            <a:off x="1945650" y="1401375"/>
            <a:ext cx="5449899" cy="1130958"/>
          </a:xfrm>
          <a:prstGeom prst="rect">
            <a:avLst/>
          </a:prstGeom>
          <a:noFill/>
          <a:ln>
            <a:noFill/>
          </a:ln>
        </p:spPr>
      </p:pic>
      <p:pic>
        <p:nvPicPr>
          <p:cNvPr id="164" name="Google Shape;164;p25"/>
          <p:cNvPicPr preferRelativeResize="0"/>
          <p:nvPr/>
        </p:nvPicPr>
        <p:blipFill>
          <a:blip r:embed="rId6">
            <a:alphaModFix/>
          </a:blip>
          <a:stretch>
            <a:fillRect/>
          </a:stretch>
        </p:blipFill>
        <p:spPr>
          <a:xfrm>
            <a:off x="1945650" y="2986775"/>
            <a:ext cx="5449900" cy="14511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p26"/>
          <p:cNvGrpSpPr/>
          <p:nvPr/>
        </p:nvGrpSpPr>
        <p:grpSpPr>
          <a:xfrm>
            <a:off x="0" y="0"/>
            <a:ext cx="9144000" cy="5143500"/>
            <a:chOff x="0" y="0"/>
            <a:chExt cx="9144000" cy="5143500"/>
          </a:xfrm>
        </p:grpSpPr>
        <p:pic>
          <p:nvPicPr>
            <p:cNvPr id="170" name="Google Shape;170;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1" name="Google Shape;171;p26"/>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72" name="Google Shape;172;p26"/>
          <p:cNvSpPr txBox="1"/>
          <p:nvPr/>
        </p:nvSpPr>
        <p:spPr>
          <a:xfrm>
            <a:off x="1166900" y="1612775"/>
            <a:ext cx="7007400" cy="1799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103452"/>
              </a:buClr>
              <a:buSzPts val="1400"/>
              <a:buFont typeface="Montserrat"/>
              <a:buChar char="●"/>
            </a:pPr>
            <a:r>
              <a:rPr lang="en-GB" sz="1500">
                <a:solidFill>
                  <a:srgbClr val="103452"/>
                </a:solidFill>
                <a:latin typeface="Montserrat"/>
                <a:ea typeface="Montserrat"/>
                <a:cs typeface="Montserrat"/>
                <a:sym typeface="Montserrat"/>
              </a:rPr>
              <a:t>Common operations include </a:t>
            </a:r>
            <a:r>
              <a:rPr b="1" lang="en-GB" sz="1500">
                <a:solidFill>
                  <a:srgbClr val="103452"/>
                </a:solidFill>
                <a:latin typeface="Montserrat"/>
                <a:ea typeface="Montserrat"/>
                <a:cs typeface="Montserrat"/>
                <a:sym typeface="Montserrat"/>
              </a:rPr>
              <a:t>accessing elements</a:t>
            </a:r>
            <a:r>
              <a:rPr lang="en-GB" sz="1500">
                <a:solidFill>
                  <a:srgbClr val="103452"/>
                </a:solidFill>
                <a:latin typeface="Montserrat"/>
                <a:ea typeface="Montserrat"/>
                <a:cs typeface="Montserrat"/>
                <a:sym typeface="Montserrat"/>
              </a:rPr>
              <a:t>, </a:t>
            </a:r>
            <a:r>
              <a:rPr b="1" lang="en-GB" sz="1500">
                <a:solidFill>
                  <a:srgbClr val="103452"/>
                </a:solidFill>
                <a:latin typeface="Montserrat"/>
                <a:ea typeface="Montserrat"/>
                <a:cs typeface="Montserrat"/>
                <a:sym typeface="Montserrat"/>
              </a:rPr>
              <a:t>updating values</a:t>
            </a:r>
            <a:r>
              <a:rPr lang="en-GB" sz="1500">
                <a:solidFill>
                  <a:srgbClr val="103452"/>
                </a:solidFill>
                <a:latin typeface="Montserrat"/>
                <a:ea typeface="Montserrat"/>
                <a:cs typeface="Montserrat"/>
                <a:sym typeface="Montserrat"/>
              </a:rPr>
              <a:t>, and </a:t>
            </a:r>
            <a:r>
              <a:rPr b="1" lang="en-GB" sz="1500">
                <a:solidFill>
                  <a:srgbClr val="103452"/>
                </a:solidFill>
                <a:latin typeface="Montserrat"/>
                <a:ea typeface="Montserrat"/>
                <a:cs typeface="Montserrat"/>
                <a:sym typeface="Montserrat"/>
              </a:rPr>
              <a:t>iterating over elements</a:t>
            </a:r>
            <a:r>
              <a:rPr lang="en-GB" sz="1500">
                <a:solidFill>
                  <a:srgbClr val="103452"/>
                </a:solidFill>
                <a:latin typeface="Montserrat"/>
                <a:ea typeface="Montserrat"/>
                <a:cs typeface="Montserrat"/>
                <a:sym typeface="Montserrat"/>
              </a:rPr>
              <a:t>.</a:t>
            </a:r>
            <a:endParaRPr sz="1500">
              <a:solidFill>
                <a:srgbClr val="103452"/>
              </a:solidFill>
              <a:latin typeface="Montserrat"/>
              <a:ea typeface="Montserrat"/>
              <a:cs typeface="Montserrat"/>
              <a:sym typeface="Montserrat"/>
            </a:endParaRPr>
          </a:p>
        </p:txBody>
      </p:sp>
      <p:sp>
        <p:nvSpPr>
          <p:cNvPr id="173" name="Google Shape;173;p26"/>
          <p:cNvSpPr txBox="1"/>
          <p:nvPr/>
        </p:nvSpPr>
        <p:spPr>
          <a:xfrm>
            <a:off x="748850" y="440763"/>
            <a:ext cx="78435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600">
                <a:solidFill>
                  <a:srgbClr val="103452"/>
                </a:solidFill>
                <a:latin typeface="Montserrat"/>
                <a:ea typeface="Montserrat"/>
                <a:cs typeface="Montserrat"/>
                <a:sym typeface="Montserrat"/>
              </a:rPr>
              <a:t>Arrays</a:t>
            </a:r>
            <a:endParaRPr b="0" i="0" sz="2600" u="none" cap="none" strike="noStrike">
              <a:solidFill>
                <a:srgbClr val="103452"/>
              </a:solidFill>
              <a:latin typeface="Montserrat"/>
              <a:ea typeface="Montserrat"/>
              <a:cs typeface="Montserrat"/>
              <a:sym typeface="Montserrat"/>
            </a:endParaRPr>
          </a:p>
        </p:txBody>
      </p:sp>
      <p:pic>
        <p:nvPicPr>
          <p:cNvPr id="174" name="Google Shape;174;p2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75" name="Google Shape;175;p26"/>
          <p:cNvSpPr txBox="1"/>
          <p:nvPr/>
        </p:nvSpPr>
        <p:spPr>
          <a:xfrm>
            <a:off x="1201550" y="946938"/>
            <a:ext cx="6938100" cy="60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rgbClr val="BC922D"/>
                </a:solidFill>
                <a:latin typeface="Montserrat"/>
                <a:ea typeface="Montserrat"/>
                <a:cs typeface="Montserrat"/>
                <a:sym typeface="Montserrat"/>
              </a:rPr>
              <a:t>Arrays are a fixed size data structure for storing elements in sequential memory locations.</a:t>
            </a:r>
            <a:endParaRPr b="1" sz="1600">
              <a:solidFill>
                <a:srgbClr val="BC922D"/>
              </a:solidFill>
              <a:latin typeface="Montserrat"/>
              <a:ea typeface="Montserrat"/>
              <a:cs typeface="Montserrat"/>
              <a:sym typeface="Montserrat"/>
            </a:endParaRPr>
          </a:p>
        </p:txBody>
      </p:sp>
      <p:pic>
        <p:nvPicPr>
          <p:cNvPr id="176" name="Google Shape;176;p26"/>
          <p:cNvPicPr preferRelativeResize="0"/>
          <p:nvPr/>
        </p:nvPicPr>
        <p:blipFill>
          <a:blip r:embed="rId5">
            <a:alphaModFix/>
          </a:blip>
          <a:stretch>
            <a:fillRect/>
          </a:stretch>
        </p:blipFill>
        <p:spPr>
          <a:xfrm>
            <a:off x="1477850" y="2489900"/>
            <a:ext cx="3086824" cy="1710150"/>
          </a:xfrm>
          <a:prstGeom prst="rect">
            <a:avLst/>
          </a:prstGeom>
          <a:noFill/>
          <a:ln>
            <a:noFill/>
          </a:ln>
        </p:spPr>
      </p:pic>
      <p:pic>
        <p:nvPicPr>
          <p:cNvPr id="177" name="Google Shape;177;p26"/>
          <p:cNvPicPr preferRelativeResize="0"/>
          <p:nvPr/>
        </p:nvPicPr>
        <p:blipFill>
          <a:blip r:embed="rId6">
            <a:alphaModFix/>
          </a:blip>
          <a:stretch>
            <a:fillRect/>
          </a:stretch>
        </p:blipFill>
        <p:spPr>
          <a:xfrm>
            <a:off x="4955075" y="2316262"/>
            <a:ext cx="2977850" cy="2057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27"/>
          <p:cNvGrpSpPr/>
          <p:nvPr/>
        </p:nvGrpSpPr>
        <p:grpSpPr>
          <a:xfrm>
            <a:off x="0" y="0"/>
            <a:ext cx="9144000" cy="5143500"/>
            <a:chOff x="0" y="0"/>
            <a:chExt cx="9144000" cy="5143500"/>
          </a:xfrm>
        </p:grpSpPr>
        <p:pic>
          <p:nvPicPr>
            <p:cNvPr id="183" name="Google Shape;183;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4" name="Google Shape;184;p27"/>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85" name="Google Shape;185;p27"/>
          <p:cNvSpPr txBox="1"/>
          <p:nvPr/>
        </p:nvSpPr>
        <p:spPr>
          <a:xfrm>
            <a:off x="1166900" y="1087275"/>
            <a:ext cx="7007400" cy="2325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Clr>
                <a:srgbClr val="103452"/>
              </a:buClr>
              <a:buSzPts val="1400"/>
              <a:buFont typeface="Montserrat"/>
              <a:buChar char="●"/>
            </a:pPr>
            <a:r>
              <a:rPr lang="en-GB" sz="1500">
                <a:solidFill>
                  <a:srgbClr val="103452"/>
                </a:solidFill>
                <a:latin typeface="Montserrat"/>
                <a:ea typeface="Montserrat"/>
                <a:cs typeface="Montserrat"/>
                <a:sym typeface="Montserrat"/>
              </a:rPr>
              <a:t>Operations include </a:t>
            </a:r>
            <a:r>
              <a:rPr b="1" lang="en-GB" sz="1500">
                <a:solidFill>
                  <a:srgbClr val="103452"/>
                </a:solidFill>
                <a:latin typeface="Montserrat"/>
                <a:ea typeface="Montserrat"/>
                <a:cs typeface="Montserrat"/>
                <a:sym typeface="Montserrat"/>
              </a:rPr>
              <a:t>mathematical computations</a:t>
            </a:r>
            <a:r>
              <a:rPr lang="en-GB" sz="1500">
                <a:solidFill>
                  <a:srgbClr val="103452"/>
                </a:solidFill>
                <a:latin typeface="Montserrat"/>
                <a:ea typeface="Montserrat"/>
                <a:cs typeface="Montserrat"/>
                <a:sym typeface="Montserrat"/>
              </a:rPr>
              <a:t>, </a:t>
            </a:r>
            <a:r>
              <a:rPr b="1" lang="en-GB" sz="1500">
                <a:solidFill>
                  <a:srgbClr val="103452"/>
                </a:solidFill>
                <a:latin typeface="Montserrat"/>
                <a:ea typeface="Montserrat"/>
                <a:cs typeface="Montserrat"/>
                <a:sym typeface="Montserrat"/>
              </a:rPr>
              <a:t>reshaping</a:t>
            </a:r>
            <a:r>
              <a:rPr lang="en-GB" sz="1500">
                <a:solidFill>
                  <a:srgbClr val="103452"/>
                </a:solidFill>
                <a:latin typeface="Montserrat"/>
                <a:ea typeface="Montserrat"/>
                <a:cs typeface="Montserrat"/>
                <a:sym typeface="Montserrat"/>
              </a:rPr>
              <a:t>, </a:t>
            </a:r>
            <a:r>
              <a:rPr b="1" lang="en-GB" sz="1500">
                <a:solidFill>
                  <a:srgbClr val="103452"/>
                </a:solidFill>
                <a:latin typeface="Montserrat"/>
                <a:ea typeface="Montserrat"/>
                <a:cs typeface="Montserrat"/>
                <a:sym typeface="Montserrat"/>
              </a:rPr>
              <a:t>slicing</a:t>
            </a:r>
            <a:r>
              <a:rPr lang="en-GB" sz="1500">
                <a:solidFill>
                  <a:srgbClr val="103452"/>
                </a:solidFill>
                <a:latin typeface="Montserrat"/>
                <a:ea typeface="Montserrat"/>
                <a:cs typeface="Montserrat"/>
                <a:sym typeface="Montserrat"/>
              </a:rPr>
              <a:t>, and more. Numpy arrays also support </a:t>
            </a:r>
            <a:r>
              <a:rPr b="1" lang="en-GB" sz="1500">
                <a:solidFill>
                  <a:srgbClr val="103452"/>
                </a:solidFill>
                <a:latin typeface="Montserrat"/>
                <a:ea typeface="Montserrat"/>
                <a:cs typeface="Montserrat"/>
                <a:sym typeface="Montserrat"/>
              </a:rPr>
              <a:t>vectorized operations</a:t>
            </a:r>
            <a:r>
              <a:rPr lang="en-GB" sz="1500">
                <a:solidFill>
                  <a:srgbClr val="103452"/>
                </a:solidFill>
                <a:latin typeface="Montserrat"/>
                <a:ea typeface="Montserrat"/>
                <a:cs typeface="Montserrat"/>
                <a:sym typeface="Montserrat"/>
              </a:rPr>
              <a:t>, making calculations faster.</a:t>
            </a:r>
            <a:endParaRPr sz="1500">
              <a:solidFill>
                <a:srgbClr val="103452"/>
              </a:solidFill>
              <a:latin typeface="Montserrat"/>
              <a:ea typeface="Montserrat"/>
              <a:cs typeface="Montserrat"/>
              <a:sym typeface="Montserrat"/>
            </a:endParaRPr>
          </a:p>
        </p:txBody>
      </p:sp>
      <p:sp>
        <p:nvSpPr>
          <p:cNvPr id="186" name="Google Shape;186;p27"/>
          <p:cNvSpPr txBox="1"/>
          <p:nvPr/>
        </p:nvSpPr>
        <p:spPr>
          <a:xfrm>
            <a:off x="748850" y="440763"/>
            <a:ext cx="784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000">
                <a:solidFill>
                  <a:srgbClr val="103452"/>
                </a:solidFill>
                <a:latin typeface="Montserrat"/>
                <a:ea typeface="Montserrat"/>
                <a:cs typeface="Montserrat"/>
                <a:sym typeface="Montserrat"/>
              </a:rPr>
              <a:t>Numpy Array Operations</a:t>
            </a:r>
            <a:endParaRPr b="1" sz="2600">
              <a:solidFill>
                <a:srgbClr val="103452"/>
              </a:solidFill>
              <a:latin typeface="Montserrat"/>
              <a:ea typeface="Montserrat"/>
              <a:cs typeface="Montserrat"/>
              <a:sym typeface="Montserrat"/>
            </a:endParaRPr>
          </a:p>
        </p:txBody>
      </p:sp>
      <p:pic>
        <p:nvPicPr>
          <p:cNvPr id="187" name="Google Shape;187;p2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188" name="Google Shape;188;p27"/>
          <p:cNvPicPr preferRelativeResize="0"/>
          <p:nvPr/>
        </p:nvPicPr>
        <p:blipFill>
          <a:blip r:embed="rId5">
            <a:alphaModFix/>
          </a:blip>
          <a:stretch>
            <a:fillRect/>
          </a:stretch>
        </p:blipFill>
        <p:spPr>
          <a:xfrm>
            <a:off x="1408600" y="2262275"/>
            <a:ext cx="2872638" cy="1728375"/>
          </a:xfrm>
          <a:prstGeom prst="rect">
            <a:avLst/>
          </a:prstGeom>
          <a:noFill/>
          <a:ln>
            <a:noFill/>
          </a:ln>
        </p:spPr>
      </p:pic>
      <p:pic>
        <p:nvPicPr>
          <p:cNvPr id="189" name="Google Shape;189;p27"/>
          <p:cNvPicPr preferRelativeResize="0"/>
          <p:nvPr/>
        </p:nvPicPr>
        <p:blipFill>
          <a:blip r:embed="rId6">
            <a:alphaModFix/>
          </a:blip>
          <a:stretch>
            <a:fillRect/>
          </a:stretch>
        </p:blipFill>
        <p:spPr>
          <a:xfrm>
            <a:off x="4571990" y="2454317"/>
            <a:ext cx="3192709" cy="13442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28"/>
          <p:cNvGrpSpPr/>
          <p:nvPr/>
        </p:nvGrpSpPr>
        <p:grpSpPr>
          <a:xfrm>
            <a:off x="0" y="0"/>
            <a:ext cx="9144000" cy="5143500"/>
            <a:chOff x="0" y="0"/>
            <a:chExt cx="9144000" cy="5143500"/>
          </a:xfrm>
        </p:grpSpPr>
        <p:pic>
          <p:nvPicPr>
            <p:cNvPr id="195" name="Google Shape;195;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6" name="Google Shape;196;p28"/>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97" name="Google Shape;197;p28"/>
          <p:cNvSpPr txBox="1"/>
          <p:nvPr/>
        </p:nvSpPr>
        <p:spPr>
          <a:xfrm>
            <a:off x="1151400" y="521300"/>
            <a:ext cx="68412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GB" sz="3000">
                <a:solidFill>
                  <a:srgbClr val="103452"/>
                </a:solidFill>
                <a:latin typeface="Montserrat"/>
                <a:ea typeface="Montserrat"/>
                <a:cs typeface="Montserrat"/>
                <a:sym typeface="Montserrat"/>
              </a:rPr>
              <a:t>Performance Comparison</a:t>
            </a:r>
            <a:endParaRPr b="0" i="0" sz="1100" u="none" cap="none" strike="noStrike">
              <a:solidFill>
                <a:srgbClr val="103452"/>
              </a:solidFill>
              <a:latin typeface="Montserrat"/>
              <a:ea typeface="Montserrat"/>
              <a:cs typeface="Montserrat"/>
              <a:sym typeface="Montserrat"/>
            </a:endParaRPr>
          </a:p>
        </p:txBody>
      </p:sp>
      <p:pic>
        <p:nvPicPr>
          <p:cNvPr id="198" name="Google Shape;198;p2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99" name="Google Shape;199;p28"/>
          <p:cNvSpPr txBox="1"/>
          <p:nvPr/>
        </p:nvSpPr>
        <p:spPr>
          <a:xfrm>
            <a:off x="1241575" y="1080450"/>
            <a:ext cx="3422400" cy="327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103452"/>
                </a:solidFill>
                <a:latin typeface="Montserrat"/>
                <a:ea typeface="Montserrat"/>
                <a:cs typeface="Montserrat"/>
                <a:sym typeface="Montserrat"/>
              </a:rPr>
              <a:t>Numpy Array</a:t>
            </a:r>
            <a:endParaRPr sz="1600">
              <a:solidFill>
                <a:srgbClr val="103452"/>
              </a:solidFill>
              <a:latin typeface="Montserrat"/>
              <a:ea typeface="Montserrat"/>
              <a:cs typeface="Montserrat"/>
              <a:sym typeface="Montserrat"/>
            </a:endParaRPr>
          </a:p>
          <a:p>
            <a:pPr indent="-330200" lvl="0" marL="457200" rtl="0" algn="l">
              <a:lnSpc>
                <a:spcPct val="115000"/>
              </a:lnSpc>
              <a:spcBef>
                <a:spcPts val="100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Access:</a:t>
            </a:r>
            <a:r>
              <a:rPr lang="en-GB" sz="1600">
                <a:solidFill>
                  <a:srgbClr val="103452"/>
                </a:solidFill>
                <a:latin typeface="Montserrat"/>
                <a:ea typeface="Montserrat"/>
                <a:cs typeface="Montserrat"/>
                <a:sym typeface="Montserrat"/>
              </a:rPr>
              <a:t> O(1)</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Append</a:t>
            </a:r>
            <a:r>
              <a:rPr lang="en-GB" sz="1600">
                <a:solidFill>
                  <a:srgbClr val="103452"/>
                </a:solidFill>
                <a:latin typeface="Montserrat"/>
                <a:ea typeface="Montserrat"/>
                <a:cs typeface="Montserrat"/>
                <a:sym typeface="Montserrat"/>
              </a:rPr>
              <a:t>: O(n) - when creating new array</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Delete</a:t>
            </a:r>
            <a:r>
              <a:rPr lang="en-GB" sz="1600">
                <a:solidFill>
                  <a:srgbClr val="103452"/>
                </a:solidFill>
                <a:latin typeface="Montserrat"/>
                <a:ea typeface="Montserrat"/>
                <a:cs typeface="Montserrat"/>
                <a:sym typeface="Montserrat"/>
              </a:rPr>
              <a:t>: O(n)</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Iteration</a:t>
            </a:r>
            <a:r>
              <a:rPr lang="en-GB" sz="1600">
                <a:solidFill>
                  <a:srgbClr val="103452"/>
                </a:solidFill>
                <a:latin typeface="Montserrat"/>
                <a:ea typeface="Montserrat"/>
                <a:cs typeface="Montserrat"/>
                <a:sym typeface="Montserrat"/>
              </a:rPr>
              <a:t>: O(n), but faster due to contiguous memory and cache efficiency</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Vectorized Operations</a:t>
            </a:r>
            <a:r>
              <a:rPr lang="en-GB" sz="1600">
                <a:solidFill>
                  <a:srgbClr val="103452"/>
                </a:solidFill>
                <a:latin typeface="Montserrat"/>
                <a:ea typeface="Montserrat"/>
                <a:cs typeface="Montserrat"/>
                <a:sym typeface="Montserrat"/>
              </a:rPr>
              <a:t>: O(n)</a:t>
            </a:r>
            <a:endParaRPr sz="1600">
              <a:solidFill>
                <a:srgbClr val="103452"/>
              </a:solidFill>
              <a:latin typeface="Montserrat"/>
              <a:ea typeface="Montserrat"/>
              <a:cs typeface="Montserrat"/>
              <a:sym typeface="Montserrat"/>
            </a:endParaRPr>
          </a:p>
        </p:txBody>
      </p:sp>
      <p:sp>
        <p:nvSpPr>
          <p:cNvPr id="200" name="Google Shape;200;p28"/>
          <p:cNvSpPr txBox="1"/>
          <p:nvPr/>
        </p:nvSpPr>
        <p:spPr>
          <a:xfrm>
            <a:off x="4663975" y="1080450"/>
            <a:ext cx="3422400" cy="327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103452"/>
                </a:solidFill>
                <a:latin typeface="Montserrat"/>
                <a:ea typeface="Montserrat"/>
                <a:cs typeface="Montserrat"/>
                <a:sym typeface="Montserrat"/>
              </a:rPr>
              <a:t>Python List</a:t>
            </a:r>
            <a:endParaRPr sz="1600">
              <a:solidFill>
                <a:srgbClr val="103452"/>
              </a:solidFill>
              <a:latin typeface="Montserrat"/>
              <a:ea typeface="Montserrat"/>
              <a:cs typeface="Montserrat"/>
              <a:sym typeface="Montserrat"/>
            </a:endParaRPr>
          </a:p>
          <a:p>
            <a:pPr indent="-330200" lvl="0" marL="457200" rtl="0" algn="l">
              <a:lnSpc>
                <a:spcPct val="115000"/>
              </a:lnSpc>
              <a:spcBef>
                <a:spcPts val="100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Access:</a:t>
            </a:r>
            <a:r>
              <a:rPr lang="en-GB" sz="1600">
                <a:solidFill>
                  <a:srgbClr val="103452"/>
                </a:solidFill>
                <a:latin typeface="Montserrat"/>
                <a:ea typeface="Montserrat"/>
                <a:cs typeface="Montserrat"/>
                <a:sym typeface="Montserrat"/>
              </a:rPr>
              <a:t> O(1)</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Append</a:t>
            </a:r>
            <a:r>
              <a:rPr lang="en-GB" sz="1600">
                <a:solidFill>
                  <a:srgbClr val="103452"/>
                </a:solidFill>
                <a:latin typeface="Montserrat"/>
                <a:ea typeface="Montserrat"/>
                <a:cs typeface="Montserrat"/>
                <a:sym typeface="Montserrat"/>
              </a:rPr>
              <a:t>: O(1)</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Delete</a:t>
            </a:r>
            <a:r>
              <a:rPr lang="en-GB" sz="1600">
                <a:solidFill>
                  <a:srgbClr val="103452"/>
                </a:solidFill>
                <a:latin typeface="Montserrat"/>
                <a:ea typeface="Montserrat"/>
                <a:cs typeface="Montserrat"/>
                <a:sym typeface="Montserrat"/>
              </a:rPr>
              <a:t>: O(n)</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Iteration</a:t>
            </a:r>
            <a:r>
              <a:rPr lang="en-GB" sz="1600">
                <a:solidFill>
                  <a:srgbClr val="103452"/>
                </a:solidFill>
                <a:latin typeface="Montserrat"/>
                <a:ea typeface="Montserrat"/>
                <a:cs typeface="Montserrat"/>
                <a:sym typeface="Montserrat"/>
              </a:rPr>
              <a:t>: O(n), but slower. Especially on large data sets.</a:t>
            </a:r>
            <a:endParaRPr sz="1600">
              <a:solidFill>
                <a:srgbClr val="103452"/>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103452"/>
              </a:buClr>
              <a:buSzPts val="1600"/>
              <a:buFont typeface="Montserrat"/>
              <a:buChar char="●"/>
            </a:pPr>
            <a:r>
              <a:rPr b="1" lang="en-GB" sz="1600">
                <a:solidFill>
                  <a:srgbClr val="103452"/>
                </a:solidFill>
                <a:latin typeface="Montserrat"/>
                <a:ea typeface="Montserrat"/>
                <a:cs typeface="Montserrat"/>
                <a:sym typeface="Montserrat"/>
              </a:rPr>
              <a:t>Vectorized Operations</a:t>
            </a:r>
            <a:r>
              <a:rPr lang="en-GB" sz="1600">
                <a:solidFill>
                  <a:srgbClr val="103452"/>
                </a:solidFill>
                <a:latin typeface="Montserrat"/>
                <a:ea typeface="Montserrat"/>
                <a:cs typeface="Montserrat"/>
                <a:sym typeface="Montserrat"/>
              </a:rPr>
              <a:t>: Not supported.</a:t>
            </a:r>
            <a:endParaRPr sz="1600">
              <a:solidFill>
                <a:srgbClr val="103452"/>
              </a:solidFill>
              <a:latin typeface="Montserrat"/>
              <a:ea typeface="Montserrat"/>
              <a:cs typeface="Montserrat"/>
              <a:sym typeface="Montserrat"/>
            </a:endParaRPr>
          </a:p>
          <a:p>
            <a:pPr indent="0" lvl="0" marL="0" rtl="0" algn="l">
              <a:lnSpc>
                <a:spcPct val="115000"/>
              </a:lnSpc>
              <a:spcBef>
                <a:spcPts val="1000"/>
              </a:spcBef>
              <a:spcAft>
                <a:spcPts val="1000"/>
              </a:spcAft>
              <a:buNone/>
            </a:pPr>
            <a:r>
              <a:t/>
            </a:r>
            <a:endParaRPr sz="1600">
              <a:solidFill>
                <a:srgbClr val="10345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pic>
        <p:nvPicPr>
          <p:cNvPr id="205" name="Google Shape;205;p29"/>
          <p:cNvPicPr preferRelativeResize="0"/>
          <p:nvPr/>
        </p:nvPicPr>
        <p:blipFill rotWithShape="1">
          <a:blip r:embed="rId4">
            <a:alphaModFix/>
          </a:blip>
          <a:srcRect b="0" l="0" r="0" t="30099"/>
          <a:stretch/>
        </p:blipFill>
        <p:spPr>
          <a:xfrm>
            <a:off x="7154825" y="4576575"/>
            <a:ext cx="1885052" cy="456075"/>
          </a:xfrm>
          <a:prstGeom prst="rect">
            <a:avLst/>
          </a:prstGeom>
          <a:noFill/>
          <a:ln>
            <a:noFill/>
          </a:ln>
        </p:spPr>
      </p:pic>
      <p:sp>
        <p:nvSpPr>
          <p:cNvPr id="206" name="Google Shape;206;p29"/>
          <p:cNvSpPr txBox="1"/>
          <p:nvPr/>
        </p:nvSpPr>
        <p:spPr>
          <a:xfrm>
            <a:off x="307625" y="765900"/>
            <a:ext cx="4796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chemeClr val="accent6"/>
                </a:solidFill>
                <a:latin typeface="Montserrat"/>
                <a:ea typeface="Montserrat"/>
                <a:cs typeface="Montserrat"/>
                <a:sym typeface="Montserrat"/>
              </a:rPr>
              <a:t>Stacks and Queues Topics</a:t>
            </a:r>
            <a:endParaRPr sz="1700">
              <a:solidFill>
                <a:schemeClr val="accent6"/>
              </a:solidFill>
            </a:endParaRPr>
          </a:p>
        </p:txBody>
      </p:sp>
      <p:sp>
        <p:nvSpPr>
          <p:cNvPr id="207" name="Google Shape;207;p29"/>
          <p:cNvSpPr txBox="1"/>
          <p:nvPr/>
        </p:nvSpPr>
        <p:spPr>
          <a:xfrm>
            <a:off x="393325" y="1935600"/>
            <a:ext cx="4897800" cy="1677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6"/>
              </a:buClr>
              <a:buSzPts val="1800"/>
              <a:buFont typeface="Montserrat"/>
              <a:buAutoNum type="arabicPeriod"/>
            </a:pPr>
            <a:r>
              <a:rPr b="1" lang="en-GB" sz="1800">
                <a:solidFill>
                  <a:schemeClr val="accent6"/>
                </a:solidFill>
                <a:latin typeface="Montserrat"/>
                <a:ea typeface="Montserrat"/>
                <a:cs typeface="Montserrat"/>
                <a:sym typeface="Montserrat"/>
              </a:rPr>
              <a:t>Introduction to Stacks and Queues</a:t>
            </a:r>
            <a:endParaRPr b="1" sz="1800">
              <a:solidFill>
                <a:schemeClr val="accent6"/>
              </a:solidFill>
              <a:latin typeface="Montserrat"/>
              <a:ea typeface="Montserrat"/>
              <a:cs typeface="Montserrat"/>
              <a:sym typeface="Montserrat"/>
            </a:endParaRPr>
          </a:p>
          <a:p>
            <a:pPr indent="-342900" lvl="0" marL="457200" rtl="0" algn="l">
              <a:spcBef>
                <a:spcPts val="1000"/>
              </a:spcBef>
              <a:spcAft>
                <a:spcPts val="0"/>
              </a:spcAft>
              <a:buClr>
                <a:schemeClr val="accent6"/>
              </a:buClr>
              <a:buSzPts val="1800"/>
              <a:buFont typeface="Montserrat"/>
              <a:buAutoNum type="arabicPeriod"/>
            </a:pPr>
            <a:r>
              <a:rPr b="1" lang="en-GB" sz="1800">
                <a:solidFill>
                  <a:schemeClr val="accent6"/>
                </a:solidFill>
                <a:latin typeface="Montserrat"/>
                <a:ea typeface="Montserrat"/>
                <a:cs typeface="Montserrat"/>
                <a:sym typeface="Montserrat"/>
              </a:rPr>
              <a:t>Implementing Stacks</a:t>
            </a:r>
            <a:endParaRPr b="1" sz="1800">
              <a:solidFill>
                <a:schemeClr val="accent6"/>
              </a:solidFill>
              <a:latin typeface="Montserrat"/>
              <a:ea typeface="Montserrat"/>
              <a:cs typeface="Montserrat"/>
              <a:sym typeface="Montserrat"/>
            </a:endParaRPr>
          </a:p>
          <a:p>
            <a:pPr indent="-342900" lvl="0" marL="457200" rtl="0" algn="l">
              <a:spcBef>
                <a:spcPts val="1000"/>
              </a:spcBef>
              <a:spcAft>
                <a:spcPts val="0"/>
              </a:spcAft>
              <a:buClr>
                <a:schemeClr val="accent6"/>
              </a:buClr>
              <a:buSzPts val="1800"/>
              <a:buFont typeface="Montserrat"/>
              <a:buAutoNum type="arabicPeriod"/>
            </a:pPr>
            <a:r>
              <a:rPr b="1" lang="en-GB" sz="1800">
                <a:solidFill>
                  <a:schemeClr val="accent6"/>
                </a:solidFill>
                <a:latin typeface="Montserrat"/>
                <a:ea typeface="Montserrat"/>
                <a:cs typeface="Montserrat"/>
                <a:sym typeface="Montserrat"/>
              </a:rPr>
              <a:t>Implementing Queues</a:t>
            </a:r>
            <a:endParaRPr b="1" sz="1800">
              <a:solidFill>
                <a:schemeClr val="accent6"/>
              </a:solidFill>
              <a:latin typeface="Montserrat"/>
              <a:ea typeface="Montserrat"/>
              <a:cs typeface="Montserrat"/>
              <a:sym typeface="Montserrat"/>
            </a:endParaRPr>
          </a:p>
          <a:p>
            <a:pPr indent="-342900" lvl="0" marL="457200" rtl="0" algn="l">
              <a:spcBef>
                <a:spcPts val="1000"/>
              </a:spcBef>
              <a:spcAft>
                <a:spcPts val="1000"/>
              </a:spcAft>
              <a:buClr>
                <a:schemeClr val="accent6"/>
              </a:buClr>
              <a:buSzPts val="1800"/>
              <a:buFont typeface="Montserrat"/>
              <a:buAutoNum type="arabicPeriod"/>
            </a:pPr>
            <a:r>
              <a:rPr b="1" lang="en-GB" sz="1800">
                <a:solidFill>
                  <a:schemeClr val="accent6"/>
                </a:solidFill>
                <a:latin typeface="Montserrat"/>
                <a:ea typeface="Montserrat"/>
                <a:cs typeface="Montserrat"/>
                <a:sym typeface="Montserrat"/>
              </a:rPr>
              <a:t>Implementing Priority Queues</a:t>
            </a:r>
            <a:endParaRPr b="1" sz="1800">
              <a:solidFill>
                <a:schemeClr val="accent6"/>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30"/>
          <p:cNvGrpSpPr/>
          <p:nvPr/>
        </p:nvGrpSpPr>
        <p:grpSpPr>
          <a:xfrm>
            <a:off x="0" y="0"/>
            <a:ext cx="9144000" cy="5143500"/>
            <a:chOff x="0" y="0"/>
            <a:chExt cx="9144000" cy="5143500"/>
          </a:xfrm>
        </p:grpSpPr>
        <p:pic>
          <p:nvPicPr>
            <p:cNvPr id="213" name="Google Shape;213;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4" name="Google Shape;214;p30"/>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15" name="Google Shape;215;p30"/>
          <p:cNvSpPr txBox="1"/>
          <p:nvPr/>
        </p:nvSpPr>
        <p:spPr>
          <a:xfrm>
            <a:off x="1123950" y="591700"/>
            <a:ext cx="7019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Task Management</a:t>
            </a:r>
            <a:endParaRPr b="0" i="0" sz="3000" u="none" cap="none" strike="noStrike">
              <a:solidFill>
                <a:srgbClr val="103452"/>
              </a:solidFill>
              <a:latin typeface="Montserrat"/>
              <a:ea typeface="Montserrat"/>
              <a:cs typeface="Montserrat"/>
              <a:sym typeface="Montserrat"/>
            </a:endParaRPr>
          </a:p>
        </p:txBody>
      </p:sp>
      <p:pic>
        <p:nvPicPr>
          <p:cNvPr id="216" name="Google Shape;216;p3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17" name="Google Shape;217;p30"/>
          <p:cNvSpPr txBox="1"/>
          <p:nvPr/>
        </p:nvSpPr>
        <p:spPr>
          <a:xfrm>
            <a:off x="960450" y="1323925"/>
            <a:ext cx="7223100" cy="3031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600">
                <a:solidFill>
                  <a:schemeClr val="dk1"/>
                </a:solidFill>
                <a:latin typeface="Montserrat"/>
                <a:ea typeface="Montserrat"/>
                <a:cs typeface="Montserrat"/>
                <a:sym typeface="Montserrat"/>
              </a:rPr>
              <a:t>Consider a software development team working on multiple projects at the same time. Each developer is assigned tasks from each project and these tasks need to be stored somewhere. </a:t>
            </a:r>
            <a:endParaRPr sz="1600">
              <a:solidFill>
                <a:schemeClr val="dk1"/>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For one group of projects, tasks need to assigned in the order that they were submitted. </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Another group of projects require that the newest tasks be assigned first.</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The other group of projects have prioritised tasks and tasks with the highest priority need to be assigned first. </a:t>
            </a:r>
            <a:endParaRPr sz="16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31"/>
          <p:cNvGrpSpPr/>
          <p:nvPr/>
        </p:nvGrpSpPr>
        <p:grpSpPr>
          <a:xfrm>
            <a:off x="0" y="0"/>
            <a:ext cx="9144000" cy="5143500"/>
            <a:chOff x="0" y="0"/>
            <a:chExt cx="9144000" cy="5143500"/>
          </a:xfrm>
        </p:grpSpPr>
        <p:pic>
          <p:nvPicPr>
            <p:cNvPr id="223" name="Google Shape;223;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4" name="Google Shape;224;p31"/>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25" name="Google Shape;225;p31"/>
          <p:cNvSpPr txBox="1"/>
          <p:nvPr/>
        </p:nvSpPr>
        <p:spPr>
          <a:xfrm>
            <a:off x="1123950" y="591700"/>
            <a:ext cx="7019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Task Management</a:t>
            </a:r>
            <a:endParaRPr b="0" i="0" sz="3000" u="none" cap="none" strike="noStrike">
              <a:solidFill>
                <a:srgbClr val="103452"/>
              </a:solidFill>
              <a:latin typeface="Montserrat"/>
              <a:ea typeface="Montserrat"/>
              <a:cs typeface="Montserrat"/>
              <a:sym typeface="Montserrat"/>
            </a:endParaRPr>
          </a:p>
        </p:txBody>
      </p:sp>
      <p:pic>
        <p:nvPicPr>
          <p:cNvPr id="226" name="Google Shape;226;p3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27" name="Google Shape;227;p31"/>
          <p:cNvSpPr txBox="1"/>
          <p:nvPr/>
        </p:nvSpPr>
        <p:spPr>
          <a:xfrm>
            <a:off x="1182300" y="1394175"/>
            <a:ext cx="6903000" cy="24921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03452"/>
              </a:buClr>
              <a:buSzPts val="1500"/>
              <a:buFont typeface="Montserrat"/>
              <a:buChar char="●"/>
            </a:pPr>
            <a:r>
              <a:rPr lang="en-GB" sz="1500">
                <a:solidFill>
                  <a:srgbClr val="103452"/>
                </a:solidFill>
                <a:latin typeface="Montserrat"/>
                <a:ea typeface="Montserrat"/>
                <a:cs typeface="Montserrat"/>
                <a:sym typeface="Montserrat"/>
              </a:rPr>
              <a:t>How can we use different data structures to organise the different lists of tasks in the most efficient way?</a:t>
            </a:r>
            <a:endParaRPr sz="1500">
              <a:solidFill>
                <a:srgbClr val="10345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rgbClr val="103452"/>
              </a:buClr>
              <a:buSzPts val="1500"/>
              <a:buFont typeface="Montserrat"/>
              <a:buChar char="●"/>
            </a:pPr>
            <a:r>
              <a:rPr lang="en-GB" sz="1500">
                <a:solidFill>
                  <a:srgbClr val="103452"/>
                </a:solidFill>
                <a:latin typeface="Montserrat"/>
                <a:ea typeface="Montserrat"/>
                <a:cs typeface="Montserrat"/>
                <a:sym typeface="Montserrat"/>
              </a:rPr>
              <a:t>How do we efficiently organise data that will be removed from the structure in a particular order?</a:t>
            </a:r>
            <a:endParaRPr sz="1500">
              <a:solidFill>
                <a:srgbClr val="10345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rgbClr val="103452"/>
              </a:buClr>
              <a:buSzPts val="1500"/>
              <a:buFont typeface="Montserrat"/>
              <a:buChar char="●"/>
            </a:pPr>
            <a:r>
              <a:rPr lang="en-GB" sz="1500">
                <a:solidFill>
                  <a:srgbClr val="103452"/>
                </a:solidFill>
                <a:latin typeface="Montserrat"/>
                <a:ea typeface="Montserrat"/>
                <a:cs typeface="Montserrat"/>
                <a:sym typeface="Montserrat"/>
              </a:rPr>
              <a:t>How do we guarantee that data will be </a:t>
            </a:r>
            <a:r>
              <a:rPr lang="en-GB" sz="1500">
                <a:solidFill>
                  <a:srgbClr val="103452"/>
                </a:solidFill>
                <a:latin typeface="Montserrat"/>
                <a:ea typeface="Montserrat"/>
                <a:cs typeface="Montserrat"/>
                <a:sym typeface="Montserrat"/>
              </a:rPr>
              <a:t>removed</a:t>
            </a:r>
            <a:r>
              <a:rPr lang="en-GB" sz="1500">
                <a:solidFill>
                  <a:srgbClr val="103452"/>
                </a:solidFill>
                <a:latin typeface="Montserrat"/>
                <a:ea typeface="Montserrat"/>
                <a:cs typeface="Montserrat"/>
                <a:sym typeface="Montserrat"/>
              </a:rPr>
              <a:t> and added to the structure in the correct manner?</a:t>
            </a:r>
            <a:endParaRPr sz="1500">
              <a:solidFill>
                <a:srgbClr val="10345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rgbClr val="103452"/>
              </a:buClr>
              <a:buSzPts val="1500"/>
              <a:buFont typeface="Montserrat"/>
              <a:buChar char="●"/>
            </a:pPr>
            <a:r>
              <a:rPr lang="en-GB" sz="1500">
                <a:solidFill>
                  <a:srgbClr val="103452"/>
                </a:solidFill>
                <a:latin typeface="Montserrat"/>
                <a:ea typeface="Montserrat"/>
                <a:cs typeface="Montserrat"/>
                <a:sym typeface="Montserrat"/>
              </a:rPr>
              <a:t>How can we evaluate the efficiency of these </a:t>
            </a:r>
            <a:r>
              <a:rPr lang="en-GB" sz="1500">
                <a:solidFill>
                  <a:srgbClr val="103452"/>
                </a:solidFill>
                <a:latin typeface="Montserrat"/>
                <a:ea typeface="Montserrat"/>
                <a:cs typeface="Montserrat"/>
                <a:sym typeface="Montserrat"/>
              </a:rPr>
              <a:t>data</a:t>
            </a:r>
            <a:r>
              <a:rPr lang="en-GB" sz="1500">
                <a:solidFill>
                  <a:srgbClr val="103452"/>
                </a:solidFill>
                <a:latin typeface="Montserrat"/>
                <a:ea typeface="Montserrat"/>
                <a:cs typeface="Montserrat"/>
                <a:sym typeface="Montserrat"/>
              </a:rPr>
              <a:t> structures?</a:t>
            </a:r>
            <a:endParaRPr sz="1300">
              <a:solidFill>
                <a:srgbClr val="103452"/>
              </a:solidFill>
              <a:latin typeface="Montserrat"/>
              <a:ea typeface="Montserrat"/>
              <a:cs typeface="Montserrat"/>
              <a:sym typeface="Montserrat"/>
            </a:endParaRPr>
          </a:p>
          <a:p>
            <a:pPr indent="0" lvl="0" marL="0" marR="0" rtl="0" algn="ctr">
              <a:lnSpc>
                <a:spcPct val="115000"/>
              </a:lnSpc>
              <a:spcBef>
                <a:spcPts val="1000"/>
              </a:spcBef>
              <a:spcAft>
                <a:spcPts val="0"/>
              </a:spcAft>
              <a:buNone/>
            </a:pPr>
            <a:r>
              <a:t/>
            </a:r>
            <a:endParaRPr sz="1300">
              <a:solidFill>
                <a:srgbClr val="10345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3" name="Google Shape;233;p32"/>
          <p:cNvSpPr txBox="1"/>
          <p:nvPr/>
        </p:nvSpPr>
        <p:spPr>
          <a:xfrm>
            <a:off x="772025" y="371663"/>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900">
                <a:solidFill>
                  <a:srgbClr val="103452"/>
                </a:solidFill>
                <a:latin typeface="Montserrat"/>
                <a:ea typeface="Montserrat"/>
                <a:cs typeface="Montserrat"/>
                <a:sym typeface="Montserrat"/>
              </a:rPr>
              <a:t>Example: Organising Tasks</a:t>
            </a:r>
            <a:endParaRPr b="0" i="0" sz="1000" u="none" cap="none" strike="noStrike">
              <a:solidFill>
                <a:srgbClr val="103452"/>
              </a:solidFill>
              <a:latin typeface="Montserrat"/>
              <a:ea typeface="Montserrat"/>
              <a:cs typeface="Montserrat"/>
              <a:sym typeface="Montserrat"/>
            </a:endParaRPr>
          </a:p>
        </p:txBody>
      </p:sp>
      <p:pic>
        <p:nvPicPr>
          <p:cNvPr id="234" name="Google Shape;234;p3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35" name="Google Shape;235;p32"/>
          <p:cNvSpPr txBox="1"/>
          <p:nvPr/>
        </p:nvSpPr>
        <p:spPr>
          <a:xfrm>
            <a:off x="971550" y="955250"/>
            <a:ext cx="7200900" cy="35730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Clr>
                <a:srgbClr val="103452"/>
              </a:buClr>
              <a:buSzPts val="1500"/>
              <a:buFont typeface="Montserrat"/>
              <a:buChar char="●"/>
            </a:pPr>
            <a:r>
              <a:rPr b="1" lang="en-GB" sz="1500">
                <a:solidFill>
                  <a:srgbClr val="103452"/>
                </a:solidFill>
                <a:latin typeface="Montserrat"/>
                <a:ea typeface="Montserrat"/>
                <a:cs typeface="Montserrat"/>
                <a:sym typeface="Montserrat"/>
              </a:rPr>
              <a:t>Project A: </a:t>
            </a:r>
            <a:r>
              <a:rPr lang="en-GB" sz="1500">
                <a:solidFill>
                  <a:srgbClr val="103452"/>
                </a:solidFill>
                <a:latin typeface="Montserrat"/>
                <a:ea typeface="Montserrat"/>
                <a:cs typeface="Montserrat"/>
                <a:sym typeface="Montserrat"/>
              </a:rPr>
              <a:t>This project has been released for a while and users may suggest different features to be added to the project. </a:t>
            </a:r>
            <a:endParaRPr sz="1500">
              <a:solidFill>
                <a:srgbClr val="103452"/>
              </a:solidFill>
              <a:latin typeface="Montserrat"/>
              <a:ea typeface="Montserrat"/>
              <a:cs typeface="Montserrat"/>
              <a:sym typeface="Montserrat"/>
            </a:endParaRPr>
          </a:p>
          <a:p>
            <a:pPr indent="-311150" lvl="1" marL="809999" rtl="0" algn="just">
              <a:lnSpc>
                <a:spcPct val="115000"/>
              </a:lnSpc>
              <a:spcBef>
                <a:spcPts val="0"/>
              </a:spcBef>
              <a:spcAft>
                <a:spcPts val="0"/>
              </a:spcAft>
              <a:buClr>
                <a:srgbClr val="103452"/>
              </a:buClr>
              <a:buSzPts val="1300"/>
              <a:buFont typeface="Montserrat"/>
              <a:buChar char="○"/>
            </a:pPr>
            <a:r>
              <a:rPr i="1" lang="en-GB" sz="1300">
                <a:solidFill>
                  <a:srgbClr val="103452"/>
                </a:solidFill>
                <a:latin typeface="Montserrat"/>
                <a:ea typeface="Montserrat"/>
                <a:cs typeface="Montserrat"/>
                <a:sym typeface="Montserrat"/>
              </a:rPr>
              <a:t>These suggestions can be added to a “queue”. Whichever suggestion was made first would be added to the project first.</a:t>
            </a:r>
            <a:endParaRPr i="1" sz="1300">
              <a:solidFill>
                <a:srgbClr val="103452"/>
              </a:solidFill>
              <a:latin typeface="Montserrat"/>
              <a:ea typeface="Montserrat"/>
              <a:cs typeface="Montserrat"/>
              <a:sym typeface="Montserrat"/>
            </a:endParaRPr>
          </a:p>
          <a:p>
            <a:pPr indent="-323850" lvl="0" marL="457200" rtl="0" algn="just">
              <a:lnSpc>
                <a:spcPct val="115000"/>
              </a:lnSpc>
              <a:spcBef>
                <a:spcPts val="1000"/>
              </a:spcBef>
              <a:spcAft>
                <a:spcPts val="0"/>
              </a:spcAft>
              <a:buClr>
                <a:srgbClr val="103452"/>
              </a:buClr>
              <a:buSzPts val="1500"/>
              <a:buFont typeface="Montserrat"/>
              <a:buChar char="●"/>
            </a:pPr>
            <a:r>
              <a:rPr b="1" lang="en-GB" sz="1500">
                <a:solidFill>
                  <a:srgbClr val="103452"/>
                </a:solidFill>
                <a:latin typeface="Montserrat"/>
                <a:ea typeface="Montserrat"/>
                <a:cs typeface="Montserrat"/>
                <a:sym typeface="Montserrat"/>
              </a:rPr>
              <a:t>Project B: </a:t>
            </a:r>
            <a:r>
              <a:rPr lang="en-GB" sz="1500">
                <a:solidFill>
                  <a:srgbClr val="103452"/>
                </a:solidFill>
                <a:latin typeface="Montserrat"/>
                <a:ea typeface="Montserrat"/>
                <a:cs typeface="Montserrat"/>
                <a:sym typeface="Montserrat"/>
              </a:rPr>
              <a:t>This project is in the </a:t>
            </a:r>
            <a:r>
              <a:rPr lang="en-GB" sz="1500">
                <a:solidFill>
                  <a:srgbClr val="103452"/>
                </a:solidFill>
                <a:latin typeface="Montserrat"/>
                <a:ea typeface="Montserrat"/>
                <a:cs typeface="Montserrat"/>
                <a:sym typeface="Montserrat"/>
              </a:rPr>
              <a:t>process</a:t>
            </a:r>
            <a:r>
              <a:rPr lang="en-GB" sz="1500">
                <a:solidFill>
                  <a:srgbClr val="103452"/>
                </a:solidFill>
                <a:latin typeface="Montserrat"/>
                <a:ea typeface="Montserrat"/>
                <a:cs typeface="Montserrat"/>
                <a:sym typeface="Montserrat"/>
              </a:rPr>
              <a:t> of being developed and suggestions of the most useful features are made by the developers throughout the development of the project.</a:t>
            </a:r>
            <a:endParaRPr sz="1500">
              <a:solidFill>
                <a:srgbClr val="103452"/>
              </a:solidFill>
              <a:latin typeface="Montserrat"/>
              <a:ea typeface="Montserrat"/>
              <a:cs typeface="Montserrat"/>
              <a:sym typeface="Montserrat"/>
            </a:endParaRPr>
          </a:p>
          <a:p>
            <a:pPr indent="-311150" lvl="1" marL="809999" rtl="0" algn="just">
              <a:lnSpc>
                <a:spcPct val="115000"/>
              </a:lnSpc>
              <a:spcBef>
                <a:spcPts val="0"/>
              </a:spcBef>
              <a:spcAft>
                <a:spcPts val="0"/>
              </a:spcAft>
              <a:buClr>
                <a:srgbClr val="103452"/>
              </a:buClr>
              <a:buSzPts val="1300"/>
              <a:buFont typeface="Montserrat"/>
              <a:buChar char="○"/>
            </a:pPr>
            <a:r>
              <a:rPr i="1" lang="en-GB" sz="1300">
                <a:solidFill>
                  <a:srgbClr val="103452"/>
                </a:solidFill>
                <a:latin typeface="Montserrat"/>
                <a:ea typeface="Montserrat"/>
                <a:cs typeface="Montserrat"/>
                <a:sym typeface="Montserrat"/>
              </a:rPr>
              <a:t>Features can be added to a “stack”. Whichever feature was most recently suggested would be added to the project first.</a:t>
            </a:r>
            <a:endParaRPr i="1" sz="1300">
              <a:solidFill>
                <a:srgbClr val="103452"/>
              </a:solidFill>
              <a:latin typeface="Montserrat"/>
              <a:ea typeface="Montserrat"/>
              <a:cs typeface="Montserrat"/>
              <a:sym typeface="Montserrat"/>
            </a:endParaRPr>
          </a:p>
          <a:p>
            <a:pPr indent="-323850" lvl="0" marL="457200" rtl="0" algn="just">
              <a:lnSpc>
                <a:spcPct val="115000"/>
              </a:lnSpc>
              <a:spcBef>
                <a:spcPts val="1000"/>
              </a:spcBef>
              <a:spcAft>
                <a:spcPts val="0"/>
              </a:spcAft>
              <a:buClr>
                <a:srgbClr val="103452"/>
              </a:buClr>
              <a:buSzPts val="1500"/>
              <a:buFont typeface="Montserrat"/>
              <a:buChar char="●"/>
            </a:pPr>
            <a:r>
              <a:rPr b="1" lang="en-GB" sz="1500">
                <a:solidFill>
                  <a:srgbClr val="103452"/>
                </a:solidFill>
                <a:latin typeface="Montserrat"/>
                <a:ea typeface="Montserrat"/>
                <a:cs typeface="Montserrat"/>
                <a:sym typeface="Montserrat"/>
              </a:rPr>
              <a:t>Project C</a:t>
            </a:r>
            <a:r>
              <a:rPr lang="en-GB" sz="1500">
                <a:solidFill>
                  <a:srgbClr val="103452"/>
                </a:solidFill>
                <a:latin typeface="Montserrat"/>
                <a:ea typeface="Montserrat"/>
                <a:cs typeface="Montserrat"/>
                <a:sym typeface="Montserrat"/>
              </a:rPr>
              <a:t>: This project has just been released and a lot of users are experiencing bugs of varying severity.</a:t>
            </a:r>
            <a:endParaRPr sz="1500">
              <a:solidFill>
                <a:srgbClr val="103452"/>
              </a:solidFill>
              <a:latin typeface="Montserrat"/>
              <a:ea typeface="Montserrat"/>
              <a:cs typeface="Montserrat"/>
              <a:sym typeface="Montserrat"/>
            </a:endParaRPr>
          </a:p>
          <a:p>
            <a:pPr indent="-311150" lvl="1" marL="914400" rtl="0" algn="just">
              <a:lnSpc>
                <a:spcPct val="115000"/>
              </a:lnSpc>
              <a:spcBef>
                <a:spcPts val="0"/>
              </a:spcBef>
              <a:spcAft>
                <a:spcPts val="0"/>
              </a:spcAft>
              <a:buClr>
                <a:srgbClr val="103452"/>
              </a:buClr>
              <a:buSzPts val="1300"/>
              <a:buFont typeface="Montserrat"/>
              <a:buChar char="○"/>
            </a:pPr>
            <a:r>
              <a:rPr i="1" lang="en-GB" sz="1300">
                <a:solidFill>
                  <a:srgbClr val="103452"/>
                </a:solidFill>
                <a:latin typeface="Montserrat"/>
                <a:ea typeface="Montserrat"/>
                <a:cs typeface="Montserrat"/>
                <a:sym typeface="Montserrat"/>
              </a:rPr>
              <a:t>Issues can be added to a “priority queue” organised by the severity of the bug. Issues that are the most severe would have the highest priority. </a:t>
            </a:r>
            <a:endParaRPr i="1" sz="1300">
              <a:solidFill>
                <a:srgbClr val="103452"/>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b="1" sz="1500">
              <a:solidFill>
                <a:srgbClr val="103452"/>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b="1" sz="1500">
              <a:solidFill>
                <a:srgbClr val="103452"/>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b="1" sz="1500">
              <a:solidFill>
                <a:srgbClr val="103452"/>
              </a:solidFill>
              <a:latin typeface="Montserrat"/>
              <a:ea typeface="Montserrat"/>
              <a:cs typeface="Montserrat"/>
              <a:sym typeface="Montserrat"/>
            </a:endParaRPr>
          </a:p>
          <a:p>
            <a:pPr indent="0" lvl="0" marL="457200" marR="0" rtl="0" algn="just">
              <a:lnSpc>
                <a:spcPct val="115000"/>
              </a:lnSpc>
              <a:spcBef>
                <a:spcPts val="0"/>
              </a:spcBef>
              <a:spcAft>
                <a:spcPts val="1000"/>
              </a:spcAft>
              <a:buNone/>
            </a:pPr>
            <a:r>
              <a:t/>
            </a:r>
            <a:endParaRPr sz="1500">
              <a:solidFill>
                <a:srgbClr val="10345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68" name="Google Shape;68;p15"/>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69" name="Google Shape;69;p1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70" name="Google Shape;70;p1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71" name="Google Shape;71;p15"/>
          <p:cNvSpPr txBox="1"/>
          <p:nvPr/>
        </p:nvSpPr>
        <p:spPr>
          <a:xfrm>
            <a:off x="746993" y="1013242"/>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(FBV: Mutual Respect.)</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endParaRPr sz="1500">
              <a:latin typeface="Montserrat"/>
              <a:ea typeface="Montserrat"/>
              <a:cs typeface="Montserrat"/>
              <a:sym typeface="Montserrat"/>
            </a:endParaRPr>
          </a:p>
          <a:p>
            <a:pPr indent="0" lvl="0" marL="457200" rtl="0" algn="l">
              <a:lnSpc>
                <a:spcPct val="150000"/>
              </a:lnSpc>
              <a:spcBef>
                <a:spcPts val="0"/>
              </a:spcBef>
              <a:spcAft>
                <a:spcPts val="0"/>
              </a:spcAft>
              <a:buNone/>
            </a:pPr>
            <a:r>
              <a:rPr b="1" lang="en-GB" sz="1500" u="sng">
                <a:solidFill>
                  <a:schemeClr val="hlink"/>
                </a:solidFill>
                <a:latin typeface="Montserrat"/>
                <a:ea typeface="Montserrat"/>
                <a:cs typeface="Montserrat"/>
                <a:sym typeface="Montserrat"/>
                <a:hlinkClick r:id="rId4"/>
              </a:rPr>
              <a:t>SE Open Class Questions</a:t>
            </a:r>
            <a:r>
              <a:rPr b="1" lang="en-GB" sz="1300">
                <a:solidFill>
                  <a:schemeClr val="dk1"/>
                </a:solidFill>
                <a:latin typeface="Montserrat"/>
                <a:ea typeface="Montserrat"/>
                <a:cs typeface="Montserrat"/>
                <a:sym typeface="Montserrat"/>
              </a:rPr>
              <a:t> </a:t>
            </a:r>
            <a:r>
              <a:rPr b="1" lang="en-GB" sz="1500">
                <a:solidFill>
                  <a:schemeClr val="dk1"/>
                </a:solidFill>
                <a:latin typeface="Montserrat"/>
                <a:ea typeface="Montserrat"/>
                <a:cs typeface="Montserrat"/>
                <a:sym typeface="Montserrat"/>
              </a:rPr>
              <a:t>or</a:t>
            </a:r>
            <a:r>
              <a:rPr b="1" lang="en-GB" sz="1300">
                <a:solidFill>
                  <a:schemeClr val="dk1"/>
                </a:solidFill>
                <a:latin typeface="Montserrat"/>
                <a:ea typeface="Montserrat"/>
                <a:cs typeface="Montserrat"/>
                <a:sym typeface="Montserrat"/>
              </a:rPr>
              <a:t> </a:t>
            </a:r>
            <a:r>
              <a:rPr b="1" lang="en-GB" sz="1500" u="sng">
                <a:solidFill>
                  <a:schemeClr val="accent5"/>
                </a:solidFill>
                <a:latin typeface="Montserrat"/>
                <a:ea typeface="Montserrat"/>
                <a:cs typeface="Montserrat"/>
                <a:sym typeface="Montserrat"/>
                <a:hlinkClick r:id="rId5">
                  <a:extLst>
                    <a:ext uri="{A12FA001-AC4F-418D-AE19-62706E023703}">
                      <ahyp:hlinkClr val="tx"/>
                    </a:ext>
                  </a:extLst>
                </a:hlinkClick>
              </a:rPr>
              <a:t>DS Open Class Questions</a:t>
            </a:r>
            <a:endParaRPr b="1" i="0" sz="1300" u="none" cap="none" strike="noStrike">
              <a:solidFill>
                <a:schemeClr val="dk1"/>
              </a:solidFill>
              <a:latin typeface="Montserrat"/>
              <a:ea typeface="Montserrat"/>
              <a:cs typeface="Montserrat"/>
              <a:sym typeface="Montserrat"/>
            </a:endParaRPr>
          </a:p>
        </p:txBody>
      </p:sp>
      <p:pic>
        <p:nvPicPr>
          <p:cNvPr id="72" name="Google Shape;72;p15"/>
          <p:cNvPicPr preferRelativeResize="0"/>
          <p:nvPr/>
        </p:nvPicPr>
        <p:blipFill rotWithShape="1">
          <a:blip r:embed="rId6">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33"/>
          <p:cNvGrpSpPr/>
          <p:nvPr/>
        </p:nvGrpSpPr>
        <p:grpSpPr>
          <a:xfrm>
            <a:off x="0" y="0"/>
            <a:ext cx="9144000" cy="5143500"/>
            <a:chOff x="0" y="0"/>
            <a:chExt cx="9144000" cy="5143500"/>
          </a:xfrm>
        </p:grpSpPr>
        <p:pic>
          <p:nvPicPr>
            <p:cNvPr id="241" name="Google Shape;241;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2" name="Google Shape;242;p3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43" name="Google Shape;243;p3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Stacks and Queues</a:t>
            </a:r>
            <a:endParaRPr b="0" i="0" sz="1100" u="none" cap="none" strike="noStrike">
              <a:solidFill>
                <a:srgbClr val="103452"/>
              </a:solidFill>
              <a:latin typeface="Montserrat"/>
              <a:ea typeface="Montserrat"/>
              <a:cs typeface="Montserrat"/>
              <a:sym typeface="Montserrat"/>
            </a:endParaRPr>
          </a:p>
        </p:txBody>
      </p:sp>
      <p:pic>
        <p:nvPicPr>
          <p:cNvPr id="244" name="Google Shape;244;p3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45" name="Google Shape;245;p33"/>
          <p:cNvSpPr txBox="1"/>
          <p:nvPr/>
        </p:nvSpPr>
        <p:spPr>
          <a:xfrm>
            <a:off x="1241575" y="1684950"/>
            <a:ext cx="6841200" cy="27552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15000"/>
              </a:lnSpc>
              <a:spcBef>
                <a:spcPts val="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Data structures allow us to </a:t>
            </a:r>
            <a:r>
              <a:rPr b="1" lang="en-GB" sz="1600">
                <a:solidFill>
                  <a:srgbClr val="103452"/>
                </a:solidFill>
                <a:latin typeface="Montserrat"/>
                <a:ea typeface="Montserrat"/>
                <a:cs typeface="Montserrat"/>
                <a:sym typeface="Montserrat"/>
              </a:rPr>
              <a:t>organise storage</a:t>
            </a:r>
            <a:r>
              <a:rPr lang="en-GB" sz="1600">
                <a:solidFill>
                  <a:srgbClr val="103452"/>
                </a:solidFill>
                <a:latin typeface="Montserrat"/>
                <a:ea typeface="Montserrat"/>
                <a:cs typeface="Montserrat"/>
                <a:sym typeface="Montserrat"/>
              </a:rPr>
              <a:t> so that data can be accessed </a:t>
            </a:r>
            <a:r>
              <a:rPr b="1" lang="en-GB" sz="1600">
                <a:solidFill>
                  <a:srgbClr val="103452"/>
                </a:solidFill>
                <a:latin typeface="Montserrat"/>
                <a:ea typeface="Montserrat"/>
                <a:cs typeface="Montserrat"/>
                <a:sym typeface="Montserrat"/>
              </a:rPr>
              <a:t>faster and more efficiently</a:t>
            </a:r>
            <a:r>
              <a:rPr lang="en-GB" sz="1600">
                <a:solidFill>
                  <a:srgbClr val="103452"/>
                </a:solidFill>
                <a:latin typeface="Montserrat"/>
                <a:ea typeface="Montserrat"/>
                <a:cs typeface="Montserrat"/>
                <a:sym typeface="Montserrat"/>
              </a:rPr>
              <a:t>.</a:t>
            </a:r>
            <a:endParaRPr sz="1600">
              <a:solidFill>
                <a:srgbClr val="103452"/>
              </a:solidFill>
              <a:latin typeface="Montserrat"/>
              <a:ea typeface="Montserrat"/>
              <a:cs typeface="Montserrat"/>
              <a:sym typeface="Montserrat"/>
            </a:endParaRPr>
          </a:p>
          <a:p>
            <a:pPr indent="-330200" lvl="0" marL="457200" marR="0" rtl="0" algn="just">
              <a:lnSpc>
                <a:spcPct val="115000"/>
              </a:lnSpc>
              <a:spcBef>
                <a:spcPts val="100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Stacks and queues are simple, easy to implement and widely applicable.</a:t>
            </a:r>
            <a:endParaRPr sz="1600">
              <a:solidFill>
                <a:srgbClr val="103452"/>
              </a:solidFill>
              <a:latin typeface="Montserrat"/>
              <a:ea typeface="Montserrat"/>
              <a:cs typeface="Montserrat"/>
              <a:sym typeface="Montserrat"/>
            </a:endParaRPr>
          </a:p>
          <a:p>
            <a:pPr indent="-330200" lvl="0" marL="457200" marR="0" rtl="0" algn="just">
              <a:lnSpc>
                <a:spcPct val="115000"/>
              </a:lnSpc>
              <a:spcBef>
                <a:spcPts val="1000"/>
              </a:spcBef>
              <a:spcAft>
                <a:spcPts val="0"/>
              </a:spcAft>
              <a:buClr>
                <a:srgbClr val="103452"/>
              </a:buClr>
              <a:buSzPts val="1600"/>
              <a:buFont typeface="Montserrat"/>
              <a:buChar char="●"/>
            </a:pPr>
            <a:r>
              <a:rPr lang="en-GB" sz="1600">
                <a:solidFill>
                  <a:srgbClr val="103452"/>
                </a:solidFill>
                <a:latin typeface="Montserrat"/>
                <a:ea typeface="Montserrat"/>
                <a:cs typeface="Montserrat"/>
                <a:sym typeface="Montserrat"/>
              </a:rPr>
              <a:t>Each has defined methods of </a:t>
            </a:r>
            <a:r>
              <a:rPr b="1" lang="en-GB" sz="1600">
                <a:solidFill>
                  <a:srgbClr val="103452"/>
                </a:solidFill>
                <a:latin typeface="Montserrat"/>
                <a:ea typeface="Montserrat"/>
                <a:cs typeface="Montserrat"/>
                <a:sym typeface="Montserrat"/>
              </a:rPr>
              <a:t>ordering</a:t>
            </a:r>
            <a:r>
              <a:rPr lang="en-GB" sz="1600">
                <a:solidFill>
                  <a:srgbClr val="103452"/>
                </a:solidFill>
                <a:latin typeface="Montserrat"/>
                <a:ea typeface="Montserrat"/>
                <a:cs typeface="Montserrat"/>
                <a:sym typeface="Montserrat"/>
              </a:rPr>
              <a:t> and </a:t>
            </a:r>
            <a:r>
              <a:rPr b="1" lang="en-GB" sz="1600">
                <a:solidFill>
                  <a:srgbClr val="103452"/>
                </a:solidFill>
                <a:latin typeface="Montserrat"/>
                <a:ea typeface="Montserrat"/>
                <a:cs typeface="Montserrat"/>
                <a:sym typeface="Montserrat"/>
              </a:rPr>
              <a:t>operations</a:t>
            </a:r>
            <a:r>
              <a:rPr lang="en-GB" sz="1600">
                <a:solidFill>
                  <a:srgbClr val="103452"/>
                </a:solidFill>
                <a:latin typeface="Montserrat"/>
                <a:ea typeface="Montserrat"/>
                <a:cs typeface="Montserrat"/>
                <a:sym typeface="Montserrat"/>
              </a:rPr>
              <a:t> for adding and removing elements to and from the structure.</a:t>
            </a:r>
            <a:endParaRPr sz="1600">
              <a:solidFill>
                <a:srgbClr val="103452"/>
              </a:solidFill>
              <a:latin typeface="Montserrat"/>
              <a:ea typeface="Montserrat"/>
              <a:cs typeface="Montserrat"/>
              <a:sym typeface="Montserrat"/>
            </a:endParaRPr>
          </a:p>
          <a:p>
            <a:pPr indent="-330200" lvl="0" marL="457200" marR="0" rtl="0" algn="just">
              <a:lnSpc>
                <a:spcPct val="115000"/>
              </a:lnSpc>
              <a:spcBef>
                <a:spcPts val="1000"/>
              </a:spcBef>
              <a:spcAft>
                <a:spcPts val="1000"/>
              </a:spcAft>
              <a:buClr>
                <a:srgbClr val="103452"/>
              </a:buClr>
              <a:buSzPts val="1600"/>
              <a:buFont typeface="Montserrat"/>
              <a:buChar char="●"/>
            </a:pPr>
            <a:r>
              <a:rPr lang="en-GB" sz="1600">
                <a:solidFill>
                  <a:srgbClr val="103452"/>
                </a:solidFill>
                <a:latin typeface="Montserrat"/>
                <a:ea typeface="Montserrat"/>
                <a:cs typeface="Montserrat"/>
                <a:sym typeface="Montserrat"/>
              </a:rPr>
              <a:t>Can be implemented using an Array, Linked List or the </a:t>
            </a:r>
            <a:r>
              <a:rPr lang="en-GB" sz="1600">
                <a:solidFill>
                  <a:srgbClr val="103452"/>
                </a:solidFill>
                <a:latin typeface="Courier New"/>
                <a:ea typeface="Courier New"/>
                <a:cs typeface="Courier New"/>
                <a:sym typeface="Courier New"/>
              </a:rPr>
              <a:t>deque</a:t>
            </a:r>
            <a:r>
              <a:rPr lang="en-GB" sz="1600">
                <a:solidFill>
                  <a:srgbClr val="103452"/>
                </a:solidFill>
                <a:latin typeface="Montserrat"/>
                <a:ea typeface="Montserrat"/>
                <a:cs typeface="Montserrat"/>
                <a:sym typeface="Montserrat"/>
              </a:rPr>
              <a:t> or </a:t>
            </a:r>
            <a:r>
              <a:rPr lang="en-GB" sz="1600">
                <a:solidFill>
                  <a:srgbClr val="103452"/>
                </a:solidFill>
                <a:latin typeface="Courier New"/>
                <a:ea typeface="Courier New"/>
                <a:cs typeface="Courier New"/>
                <a:sym typeface="Courier New"/>
              </a:rPr>
              <a:t>queue</a:t>
            </a:r>
            <a:r>
              <a:rPr lang="en-GB" sz="1600">
                <a:solidFill>
                  <a:srgbClr val="103452"/>
                </a:solidFill>
                <a:latin typeface="Montserrat"/>
                <a:ea typeface="Montserrat"/>
                <a:cs typeface="Montserrat"/>
                <a:sym typeface="Montserrat"/>
              </a:rPr>
              <a:t> modules in Python.</a:t>
            </a:r>
            <a:endParaRPr sz="1600">
              <a:solidFill>
                <a:srgbClr val="103452"/>
              </a:solidFill>
              <a:latin typeface="Montserrat"/>
              <a:ea typeface="Montserrat"/>
              <a:cs typeface="Montserrat"/>
              <a:sym typeface="Montserrat"/>
            </a:endParaRPr>
          </a:p>
        </p:txBody>
      </p:sp>
      <p:sp>
        <p:nvSpPr>
          <p:cNvPr id="246" name="Google Shape;246;p33"/>
          <p:cNvSpPr txBox="1"/>
          <p:nvPr/>
        </p:nvSpPr>
        <p:spPr>
          <a:xfrm>
            <a:off x="1152950" y="959550"/>
            <a:ext cx="7035300" cy="60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1600">
                <a:solidFill>
                  <a:srgbClr val="BC922D"/>
                </a:solidFill>
                <a:latin typeface="Montserrat"/>
                <a:ea typeface="Montserrat"/>
                <a:cs typeface="Montserrat"/>
                <a:sym typeface="Montserrat"/>
              </a:rPr>
              <a:t>Types of linear data structures that allow for storage and retrieval of data based on a specific method of ordering.</a:t>
            </a:r>
            <a:endParaRPr b="1" sz="1600">
              <a:solidFill>
                <a:srgbClr val="BC922D"/>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34"/>
          <p:cNvGrpSpPr/>
          <p:nvPr/>
        </p:nvGrpSpPr>
        <p:grpSpPr>
          <a:xfrm>
            <a:off x="0" y="0"/>
            <a:ext cx="9144000" cy="5143500"/>
            <a:chOff x="0" y="0"/>
            <a:chExt cx="9144000" cy="5143500"/>
          </a:xfrm>
        </p:grpSpPr>
        <p:pic>
          <p:nvPicPr>
            <p:cNvPr id="252" name="Google Shape;252;p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3" name="Google Shape;253;p34"/>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54" name="Google Shape;254;p34"/>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Stacks</a:t>
            </a:r>
            <a:endParaRPr b="0" i="0" sz="1100" u="none" cap="none" strike="noStrike">
              <a:solidFill>
                <a:srgbClr val="103452"/>
              </a:solidFill>
              <a:latin typeface="Montserrat"/>
              <a:ea typeface="Montserrat"/>
              <a:cs typeface="Montserrat"/>
              <a:sym typeface="Montserrat"/>
            </a:endParaRPr>
          </a:p>
        </p:txBody>
      </p:sp>
      <p:pic>
        <p:nvPicPr>
          <p:cNvPr id="255" name="Google Shape;255;p3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56" name="Google Shape;256;p34"/>
          <p:cNvSpPr txBox="1"/>
          <p:nvPr/>
        </p:nvSpPr>
        <p:spPr>
          <a:xfrm>
            <a:off x="1046750" y="952050"/>
            <a:ext cx="3537600" cy="366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GB" sz="1500" u="sng">
                <a:solidFill>
                  <a:srgbClr val="103452"/>
                </a:solidFill>
                <a:latin typeface="Montserrat"/>
                <a:ea typeface="Montserrat"/>
                <a:cs typeface="Montserrat"/>
                <a:sym typeface="Montserrat"/>
              </a:rPr>
              <a:t>Method of Ordering</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LIFO: </a:t>
            </a:r>
            <a:r>
              <a:rPr lang="en-GB">
                <a:solidFill>
                  <a:srgbClr val="103452"/>
                </a:solidFill>
                <a:latin typeface="Montserrat"/>
                <a:ea typeface="Montserrat"/>
                <a:cs typeface="Montserrat"/>
                <a:sym typeface="Montserrat"/>
              </a:rPr>
              <a:t>Last element added to the stack is the first to be removed</a:t>
            </a:r>
            <a:endParaRPr>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Elements are added on </a:t>
            </a:r>
            <a:r>
              <a:rPr b="1" lang="en-GB">
                <a:solidFill>
                  <a:srgbClr val="103452"/>
                </a:solidFill>
                <a:latin typeface="Montserrat"/>
                <a:ea typeface="Montserrat"/>
                <a:cs typeface="Montserrat"/>
                <a:sym typeface="Montserrat"/>
              </a:rPr>
              <a:t>top</a:t>
            </a:r>
            <a:r>
              <a:rPr lang="en-GB">
                <a:solidFill>
                  <a:srgbClr val="103452"/>
                </a:solidFill>
                <a:latin typeface="Montserrat"/>
                <a:ea typeface="Montserrat"/>
                <a:cs typeface="Montserrat"/>
                <a:sym typeface="Montserrat"/>
              </a:rPr>
              <a:t> of one another in a “stack”</a:t>
            </a:r>
            <a:endParaRPr>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A pointer points to the element at the </a:t>
            </a:r>
            <a:r>
              <a:rPr b="1" lang="en-GB">
                <a:solidFill>
                  <a:srgbClr val="103452"/>
                </a:solidFill>
                <a:latin typeface="Montserrat"/>
                <a:ea typeface="Montserrat"/>
                <a:cs typeface="Montserrat"/>
                <a:sym typeface="Montserrat"/>
              </a:rPr>
              <a:t>top</a:t>
            </a:r>
            <a:r>
              <a:rPr lang="en-GB">
                <a:solidFill>
                  <a:srgbClr val="103452"/>
                </a:solidFill>
                <a:latin typeface="Montserrat"/>
                <a:ea typeface="Montserrat"/>
                <a:cs typeface="Montserrat"/>
                <a:sym typeface="Montserrat"/>
              </a:rPr>
              <a:t> of the stack</a:t>
            </a:r>
            <a:endParaRPr>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rPr b="1" lang="en-GB" sz="1500" u="sng">
                <a:solidFill>
                  <a:srgbClr val="103452"/>
                </a:solidFill>
                <a:latin typeface="Montserrat"/>
                <a:ea typeface="Montserrat"/>
                <a:cs typeface="Montserrat"/>
                <a:sym typeface="Montserrat"/>
              </a:rPr>
              <a:t>Operations</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Push: </a:t>
            </a:r>
            <a:r>
              <a:rPr lang="en-GB">
                <a:solidFill>
                  <a:srgbClr val="103452"/>
                </a:solidFill>
                <a:latin typeface="Montserrat"/>
                <a:ea typeface="Montserrat"/>
                <a:cs typeface="Montserrat"/>
                <a:sym typeface="Montserrat"/>
              </a:rPr>
              <a:t>Adds an element to the top of the stack</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Pop: </a:t>
            </a:r>
            <a:r>
              <a:rPr lang="en-GB">
                <a:solidFill>
                  <a:srgbClr val="103452"/>
                </a:solidFill>
                <a:latin typeface="Montserrat"/>
                <a:ea typeface="Montserrat"/>
                <a:cs typeface="Montserrat"/>
                <a:sym typeface="Montserrat"/>
              </a:rPr>
              <a:t>Removes the element from the top of the stack</a:t>
            </a:r>
            <a:endParaRPr>
              <a:solidFill>
                <a:srgbClr val="103452"/>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500">
              <a:solidFill>
                <a:srgbClr val="103452"/>
              </a:solidFill>
              <a:latin typeface="Montserrat"/>
              <a:ea typeface="Montserrat"/>
              <a:cs typeface="Montserrat"/>
              <a:sym typeface="Montserrat"/>
            </a:endParaRPr>
          </a:p>
          <a:p>
            <a:pPr indent="0" lvl="0" marL="457200" marR="0" rtl="0" algn="l">
              <a:lnSpc>
                <a:spcPct val="115000"/>
              </a:lnSpc>
              <a:spcBef>
                <a:spcPts val="1000"/>
              </a:spcBef>
              <a:spcAft>
                <a:spcPts val="1000"/>
              </a:spcAft>
              <a:buNone/>
            </a:pPr>
            <a:r>
              <a:t/>
            </a:r>
            <a:endParaRPr sz="1500">
              <a:solidFill>
                <a:srgbClr val="103452"/>
              </a:solidFill>
              <a:latin typeface="Montserrat"/>
              <a:ea typeface="Montserrat"/>
              <a:cs typeface="Montserrat"/>
              <a:sym typeface="Montserrat"/>
            </a:endParaRPr>
          </a:p>
        </p:txBody>
      </p:sp>
      <p:graphicFrame>
        <p:nvGraphicFramePr>
          <p:cNvPr id="257" name="Google Shape;257;p34"/>
          <p:cNvGraphicFramePr/>
          <p:nvPr/>
        </p:nvGraphicFramePr>
        <p:xfrm>
          <a:off x="5729950" y="2054550"/>
          <a:ext cx="3000000" cy="3000000"/>
        </p:xfrm>
        <a:graphic>
          <a:graphicData uri="http://schemas.openxmlformats.org/drawingml/2006/table">
            <a:tbl>
              <a:tblPr>
                <a:noFill/>
                <a:tableStyleId>{D72895BF-0B0D-4D1D-BADD-2CBC44AD2D8C}</a:tableStyleId>
              </a:tblPr>
              <a:tblGrid>
                <a:gridCol w="662000"/>
              </a:tblGrid>
              <a:tr h="381000">
                <a:tc>
                  <a:txBody>
                    <a:bodyPr/>
                    <a:lstStyle/>
                    <a:p>
                      <a:pPr indent="0" lvl="0" marL="0" rtl="0" algn="ctr">
                        <a:spcBef>
                          <a:spcPts val="0"/>
                        </a:spcBef>
                        <a:spcAft>
                          <a:spcPts val="0"/>
                        </a:spcAft>
                        <a:buNone/>
                      </a:pPr>
                      <a:r>
                        <a:t/>
                      </a:r>
                      <a:endParaRPr sz="1000">
                        <a:latin typeface="Montserrat"/>
                        <a:ea typeface="Montserrat"/>
                        <a:cs typeface="Montserrat"/>
                        <a:sym typeface="Montserrat"/>
                      </a:endParaRPr>
                    </a:p>
                  </a:txBody>
                  <a:tcPr marT="91425" marB="91425" marR="91425" marL="91425"/>
                </a:tc>
              </a:tr>
              <a:tr h="381000">
                <a:tc>
                  <a:txBody>
                    <a:bodyPr/>
                    <a:lstStyle/>
                    <a:p>
                      <a:pPr indent="0" lvl="0" marL="0" rtl="0" algn="ctr">
                        <a:spcBef>
                          <a:spcPts val="0"/>
                        </a:spcBef>
                        <a:spcAft>
                          <a:spcPts val="0"/>
                        </a:spcAft>
                        <a:buNone/>
                      </a:pPr>
                      <a:r>
                        <a:rPr lang="en-GB" sz="1000">
                          <a:solidFill>
                            <a:schemeClr val="dk1"/>
                          </a:solidFill>
                          <a:latin typeface="Montserrat"/>
                          <a:ea typeface="Montserrat"/>
                          <a:cs typeface="Montserrat"/>
                          <a:sym typeface="Montserrat"/>
                        </a:rPr>
                        <a:t>Item 4</a:t>
                      </a:r>
                      <a:endParaRPr sz="1000">
                        <a:latin typeface="Montserrat"/>
                        <a:ea typeface="Montserrat"/>
                        <a:cs typeface="Montserrat"/>
                        <a:sym typeface="Montserrat"/>
                      </a:endParaRPr>
                    </a:p>
                  </a:txBody>
                  <a:tcPr marT="91425" marB="91425" marR="91425" marL="91425">
                    <a:solidFill>
                      <a:srgbClr val="D9EAD3"/>
                    </a:solidFill>
                  </a:tcPr>
                </a:tc>
              </a:tr>
              <a:tr h="381000">
                <a:tc>
                  <a:txBody>
                    <a:bodyPr/>
                    <a:lstStyle/>
                    <a:p>
                      <a:pPr indent="0" lvl="0" marL="0" rtl="0" algn="ctr">
                        <a:spcBef>
                          <a:spcPts val="0"/>
                        </a:spcBef>
                        <a:spcAft>
                          <a:spcPts val="0"/>
                        </a:spcAft>
                        <a:buNone/>
                      </a:pPr>
                      <a:r>
                        <a:rPr lang="en-GB" sz="1000">
                          <a:solidFill>
                            <a:schemeClr val="dk1"/>
                          </a:solidFill>
                          <a:latin typeface="Montserrat"/>
                          <a:ea typeface="Montserrat"/>
                          <a:cs typeface="Montserrat"/>
                          <a:sym typeface="Montserrat"/>
                        </a:rPr>
                        <a:t>Item 3</a:t>
                      </a:r>
                      <a:endParaRPr sz="1000">
                        <a:latin typeface="Montserrat"/>
                        <a:ea typeface="Montserrat"/>
                        <a:cs typeface="Montserrat"/>
                        <a:sym typeface="Montserrat"/>
                      </a:endParaRPr>
                    </a:p>
                  </a:txBody>
                  <a:tcPr marT="91425" marB="91425" marR="91425" marL="91425">
                    <a:solidFill>
                      <a:srgbClr val="FFF2CC"/>
                    </a:solidFill>
                  </a:tcPr>
                </a:tc>
              </a:tr>
              <a:tr h="381000">
                <a:tc>
                  <a:txBody>
                    <a:bodyPr/>
                    <a:lstStyle/>
                    <a:p>
                      <a:pPr indent="0" lvl="0" marL="0" rtl="0" algn="ctr">
                        <a:spcBef>
                          <a:spcPts val="0"/>
                        </a:spcBef>
                        <a:spcAft>
                          <a:spcPts val="0"/>
                        </a:spcAft>
                        <a:buNone/>
                      </a:pPr>
                      <a:r>
                        <a:rPr lang="en-GB" sz="1000">
                          <a:solidFill>
                            <a:schemeClr val="dk1"/>
                          </a:solidFill>
                          <a:latin typeface="Montserrat"/>
                          <a:ea typeface="Montserrat"/>
                          <a:cs typeface="Montserrat"/>
                          <a:sym typeface="Montserrat"/>
                        </a:rPr>
                        <a:t>Item 2</a:t>
                      </a:r>
                      <a:endParaRPr sz="1000">
                        <a:latin typeface="Montserrat"/>
                        <a:ea typeface="Montserrat"/>
                        <a:cs typeface="Montserrat"/>
                        <a:sym typeface="Montserrat"/>
                      </a:endParaRPr>
                    </a:p>
                  </a:txBody>
                  <a:tcPr marT="91425" marB="91425" marR="91425" marL="91425">
                    <a:solidFill>
                      <a:srgbClr val="FCE5CD"/>
                    </a:solidFill>
                  </a:tcPr>
                </a:tc>
              </a:tr>
              <a:tr h="381000">
                <a:tc>
                  <a:txBody>
                    <a:bodyPr/>
                    <a:lstStyle/>
                    <a:p>
                      <a:pPr indent="0" lvl="0" marL="0" rtl="0" algn="ctr">
                        <a:spcBef>
                          <a:spcPts val="0"/>
                        </a:spcBef>
                        <a:spcAft>
                          <a:spcPts val="0"/>
                        </a:spcAft>
                        <a:buNone/>
                      </a:pPr>
                      <a:r>
                        <a:rPr lang="en-GB" sz="1000">
                          <a:latin typeface="Montserrat"/>
                          <a:ea typeface="Montserrat"/>
                          <a:cs typeface="Montserrat"/>
                          <a:sym typeface="Montserrat"/>
                        </a:rPr>
                        <a:t>Item 1</a:t>
                      </a:r>
                      <a:endParaRPr sz="1000">
                        <a:latin typeface="Montserrat"/>
                        <a:ea typeface="Montserrat"/>
                        <a:cs typeface="Montserrat"/>
                        <a:sym typeface="Montserrat"/>
                      </a:endParaRPr>
                    </a:p>
                  </a:txBody>
                  <a:tcPr marT="91425" marB="91425" marR="91425" marL="91425">
                    <a:solidFill>
                      <a:srgbClr val="F4CCCC"/>
                    </a:solidFill>
                  </a:tcPr>
                </a:tc>
              </a:tr>
            </a:tbl>
          </a:graphicData>
        </a:graphic>
      </p:graphicFrame>
      <p:graphicFrame>
        <p:nvGraphicFramePr>
          <p:cNvPr id="258" name="Google Shape;258;p34"/>
          <p:cNvGraphicFramePr/>
          <p:nvPr/>
        </p:nvGraphicFramePr>
        <p:xfrm>
          <a:off x="6859625" y="2054550"/>
          <a:ext cx="3000000" cy="3000000"/>
        </p:xfrm>
        <a:graphic>
          <a:graphicData uri="http://schemas.openxmlformats.org/drawingml/2006/table">
            <a:tbl>
              <a:tblPr>
                <a:noFill/>
                <a:tableStyleId>{D72895BF-0B0D-4D1D-BADD-2CBC44AD2D8C}</a:tableStyleId>
              </a:tblPr>
              <a:tblGrid>
                <a:gridCol w="662000"/>
              </a:tblGrid>
              <a:tr h="381000">
                <a:tc>
                  <a:txBody>
                    <a:bodyPr/>
                    <a:lstStyle/>
                    <a:p>
                      <a:pPr indent="0" lvl="0" marL="0" rtl="0" algn="ctr">
                        <a:spcBef>
                          <a:spcPts val="0"/>
                        </a:spcBef>
                        <a:spcAft>
                          <a:spcPts val="0"/>
                        </a:spcAft>
                        <a:buNone/>
                      </a:pPr>
                      <a:r>
                        <a:t/>
                      </a:r>
                      <a:endParaRPr sz="1000">
                        <a:latin typeface="Montserrat"/>
                        <a:ea typeface="Montserrat"/>
                        <a:cs typeface="Montserrat"/>
                        <a:sym typeface="Montserrat"/>
                      </a:endParaRPr>
                    </a:p>
                  </a:txBody>
                  <a:tcPr marT="91425" marB="91425" marR="91425" marL="91425"/>
                </a:tc>
              </a:tr>
              <a:tr h="381000">
                <a:tc>
                  <a:txBody>
                    <a:bodyPr/>
                    <a:lstStyle/>
                    <a:p>
                      <a:pPr indent="0" lvl="0" marL="0" rtl="0" algn="ctr">
                        <a:spcBef>
                          <a:spcPts val="0"/>
                        </a:spcBef>
                        <a:spcAft>
                          <a:spcPts val="0"/>
                        </a:spcAft>
                        <a:buNone/>
                      </a:pPr>
                      <a:r>
                        <a:rPr lang="en-GB" sz="1000">
                          <a:solidFill>
                            <a:srgbClr val="D9D9D9"/>
                          </a:solidFill>
                          <a:latin typeface="Montserrat"/>
                          <a:ea typeface="Montserrat"/>
                          <a:cs typeface="Montserrat"/>
                          <a:sym typeface="Montserrat"/>
                        </a:rPr>
                        <a:t>Item 4</a:t>
                      </a:r>
                      <a:endParaRPr sz="1000">
                        <a:solidFill>
                          <a:srgbClr val="D9D9D9"/>
                        </a:solidFill>
                        <a:latin typeface="Montserrat"/>
                        <a:ea typeface="Montserrat"/>
                        <a:cs typeface="Montserrat"/>
                        <a:sym typeface="Montserrat"/>
                      </a:endParaRPr>
                    </a:p>
                  </a:txBody>
                  <a:tcPr marT="91425" marB="91425" marR="91425" marL="91425">
                    <a:solidFill>
                      <a:srgbClr val="EFEFEF"/>
                    </a:solidFill>
                  </a:tcPr>
                </a:tc>
              </a:tr>
              <a:tr h="381000">
                <a:tc>
                  <a:txBody>
                    <a:bodyPr/>
                    <a:lstStyle/>
                    <a:p>
                      <a:pPr indent="0" lvl="0" marL="0" rtl="0" algn="ctr">
                        <a:spcBef>
                          <a:spcPts val="0"/>
                        </a:spcBef>
                        <a:spcAft>
                          <a:spcPts val="0"/>
                        </a:spcAft>
                        <a:buNone/>
                      </a:pPr>
                      <a:r>
                        <a:rPr lang="en-GB" sz="1000">
                          <a:solidFill>
                            <a:schemeClr val="dk1"/>
                          </a:solidFill>
                          <a:latin typeface="Montserrat"/>
                          <a:ea typeface="Montserrat"/>
                          <a:cs typeface="Montserrat"/>
                          <a:sym typeface="Montserrat"/>
                        </a:rPr>
                        <a:t>Item 3</a:t>
                      </a:r>
                      <a:endParaRPr sz="1000">
                        <a:latin typeface="Montserrat"/>
                        <a:ea typeface="Montserrat"/>
                        <a:cs typeface="Montserrat"/>
                        <a:sym typeface="Montserrat"/>
                      </a:endParaRPr>
                    </a:p>
                  </a:txBody>
                  <a:tcPr marT="91425" marB="91425" marR="91425" marL="91425">
                    <a:solidFill>
                      <a:srgbClr val="FFF2CC"/>
                    </a:solidFill>
                  </a:tcPr>
                </a:tc>
              </a:tr>
              <a:tr h="381000">
                <a:tc>
                  <a:txBody>
                    <a:bodyPr/>
                    <a:lstStyle/>
                    <a:p>
                      <a:pPr indent="0" lvl="0" marL="0" rtl="0" algn="ctr">
                        <a:spcBef>
                          <a:spcPts val="0"/>
                        </a:spcBef>
                        <a:spcAft>
                          <a:spcPts val="0"/>
                        </a:spcAft>
                        <a:buNone/>
                      </a:pPr>
                      <a:r>
                        <a:rPr lang="en-GB" sz="1000">
                          <a:solidFill>
                            <a:schemeClr val="dk1"/>
                          </a:solidFill>
                          <a:latin typeface="Montserrat"/>
                          <a:ea typeface="Montserrat"/>
                          <a:cs typeface="Montserrat"/>
                          <a:sym typeface="Montserrat"/>
                        </a:rPr>
                        <a:t>Item 2</a:t>
                      </a:r>
                      <a:endParaRPr sz="1000">
                        <a:latin typeface="Montserrat"/>
                        <a:ea typeface="Montserrat"/>
                        <a:cs typeface="Montserrat"/>
                        <a:sym typeface="Montserrat"/>
                      </a:endParaRPr>
                    </a:p>
                  </a:txBody>
                  <a:tcPr marT="91425" marB="91425" marR="91425" marL="91425">
                    <a:solidFill>
                      <a:srgbClr val="FCE5CD"/>
                    </a:solidFill>
                  </a:tcPr>
                </a:tc>
              </a:tr>
              <a:tr h="381000">
                <a:tc>
                  <a:txBody>
                    <a:bodyPr/>
                    <a:lstStyle/>
                    <a:p>
                      <a:pPr indent="0" lvl="0" marL="0" rtl="0" algn="ctr">
                        <a:spcBef>
                          <a:spcPts val="0"/>
                        </a:spcBef>
                        <a:spcAft>
                          <a:spcPts val="0"/>
                        </a:spcAft>
                        <a:buNone/>
                      </a:pPr>
                      <a:r>
                        <a:rPr lang="en-GB" sz="1000">
                          <a:latin typeface="Montserrat"/>
                          <a:ea typeface="Montserrat"/>
                          <a:cs typeface="Montserrat"/>
                          <a:sym typeface="Montserrat"/>
                        </a:rPr>
                        <a:t>Item 1</a:t>
                      </a:r>
                      <a:endParaRPr sz="1000">
                        <a:latin typeface="Montserrat"/>
                        <a:ea typeface="Montserrat"/>
                        <a:cs typeface="Montserrat"/>
                        <a:sym typeface="Montserrat"/>
                      </a:endParaRPr>
                    </a:p>
                  </a:txBody>
                  <a:tcPr marT="91425" marB="91425" marR="91425" marL="91425">
                    <a:solidFill>
                      <a:srgbClr val="F4CCCC"/>
                    </a:solidFill>
                  </a:tcPr>
                </a:tc>
              </a:tr>
            </a:tbl>
          </a:graphicData>
        </a:graphic>
      </p:graphicFrame>
      <p:graphicFrame>
        <p:nvGraphicFramePr>
          <p:cNvPr id="259" name="Google Shape;259;p34"/>
          <p:cNvGraphicFramePr/>
          <p:nvPr/>
        </p:nvGraphicFramePr>
        <p:xfrm>
          <a:off x="5067950" y="1421625"/>
          <a:ext cx="3000000" cy="3000000"/>
        </p:xfrm>
        <a:graphic>
          <a:graphicData uri="http://schemas.openxmlformats.org/drawingml/2006/table">
            <a:tbl>
              <a:tblPr>
                <a:noFill/>
                <a:tableStyleId>{D72895BF-0B0D-4D1D-BADD-2CBC44AD2D8C}</a:tableStyleId>
              </a:tblPr>
              <a:tblGrid>
                <a:gridCol w="662000"/>
              </a:tblGrid>
              <a:tr h="381000">
                <a:tc>
                  <a:txBody>
                    <a:bodyPr/>
                    <a:lstStyle/>
                    <a:p>
                      <a:pPr indent="0" lvl="0" marL="0" rtl="0" algn="ctr">
                        <a:spcBef>
                          <a:spcPts val="0"/>
                        </a:spcBef>
                        <a:spcAft>
                          <a:spcPts val="0"/>
                        </a:spcAft>
                        <a:buNone/>
                      </a:pPr>
                      <a:r>
                        <a:rPr lang="en-GB" sz="1000">
                          <a:latin typeface="Montserrat"/>
                          <a:ea typeface="Montserrat"/>
                          <a:cs typeface="Montserrat"/>
                          <a:sym typeface="Montserrat"/>
                        </a:rPr>
                        <a:t>Item 4</a:t>
                      </a:r>
                      <a:endParaRPr sz="1000">
                        <a:latin typeface="Montserrat"/>
                        <a:ea typeface="Montserrat"/>
                        <a:cs typeface="Montserrat"/>
                        <a:sym typeface="Montserrat"/>
                      </a:endParaRPr>
                    </a:p>
                  </a:txBody>
                  <a:tcPr marT="91425" marB="91425" marR="91425" marL="91425">
                    <a:solidFill>
                      <a:srgbClr val="D9EAD3"/>
                    </a:solidFill>
                  </a:tcPr>
                </a:tc>
              </a:tr>
            </a:tbl>
          </a:graphicData>
        </a:graphic>
      </p:graphicFrame>
      <p:graphicFrame>
        <p:nvGraphicFramePr>
          <p:cNvPr id="260" name="Google Shape;260;p34"/>
          <p:cNvGraphicFramePr/>
          <p:nvPr/>
        </p:nvGraphicFramePr>
        <p:xfrm>
          <a:off x="7521625" y="1421625"/>
          <a:ext cx="3000000" cy="3000000"/>
        </p:xfrm>
        <a:graphic>
          <a:graphicData uri="http://schemas.openxmlformats.org/drawingml/2006/table">
            <a:tbl>
              <a:tblPr>
                <a:noFill/>
                <a:tableStyleId>{D72895BF-0B0D-4D1D-BADD-2CBC44AD2D8C}</a:tableStyleId>
              </a:tblPr>
              <a:tblGrid>
                <a:gridCol w="662000"/>
              </a:tblGrid>
              <a:tr h="381000">
                <a:tc>
                  <a:txBody>
                    <a:bodyPr/>
                    <a:lstStyle/>
                    <a:p>
                      <a:pPr indent="0" lvl="0" marL="0" rtl="0" algn="ctr">
                        <a:spcBef>
                          <a:spcPts val="0"/>
                        </a:spcBef>
                        <a:spcAft>
                          <a:spcPts val="0"/>
                        </a:spcAft>
                        <a:buNone/>
                      </a:pPr>
                      <a:r>
                        <a:rPr lang="en-GB" sz="1000">
                          <a:latin typeface="Montserrat"/>
                          <a:ea typeface="Montserrat"/>
                          <a:cs typeface="Montserrat"/>
                          <a:sym typeface="Montserrat"/>
                        </a:rPr>
                        <a:t>Item 4</a:t>
                      </a:r>
                      <a:endParaRPr sz="1000">
                        <a:latin typeface="Montserrat"/>
                        <a:ea typeface="Montserrat"/>
                        <a:cs typeface="Montserrat"/>
                        <a:sym typeface="Montserrat"/>
                      </a:endParaRPr>
                    </a:p>
                  </a:txBody>
                  <a:tcPr marT="91425" marB="91425" marR="91425" marL="91425">
                    <a:solidFill>
                      <a:srgbClr val="D9EAD3"/>
                    </a:solidFill>
                  </a:tcPr>
                </a:tc>
              </a:tr>
            </a:tbl>
          </a:graphicData>
        </a:graphic>
      </p:graphicFrame>
      <p:sp>
        <p:nvSpPr>
          <p:cNvPr id="261" name="Google Shape;261;p34"/>
          <p:cNvSpPr/>
          <p:nvPr/>
        </p:nvSpPr>
        <p:spPr>
          <a:xfrm>
            <a:off x="5748475" y="1647000"/>
            <a:ext cx="333825" cy="788565"/>
          </a:xfrm>
          <a:custGeom>
            <a:rect b="b" l="l" r="r" t="t"/>
            <a:pathLst>
              <a:path extrusionOk="0" h="32062" w="13353">
                <a:moveTo>
                  <a:pt x="0" y="15"/>
                </a:moveTo>
                <a:cubicBezTo>
                  <a:pt x="1306" y="74"/>
                  <a:pt x="5815" y="-163"/>
                  <a:pt x="7833" y="371"/>
                </a:cubicBezTo>
                <a:cubicBezTo>
                  <a:pt x="9851" y="905"/>
                  <a:pt x="11216" y="1440"/>
                  <a:pt x="12106" y="3220"/>
                </a:cubicBezTo>
                <a:cubicBezTo>
                  <a:pt x="12996" y="5001"/>
                  <a:pt x="12997" y="6247"/>
                  <a:pt x="13175" y="11054"/>
                </a:cubicBezTo>
                <a:cubicBezTo>
                  <a:pt x="13353" y="15861"/>
                  <a:pt x="13175" y="28561"/>
                  <a:pt x="13175" y="32062"/>
                </a:cubicBezTo>
              </a:path>
            </a:pathLst>
          </a:custGeom>
          <a:noFill/>
          <a:ln cap="flat" cmpd="sng" w="9525">
            <a:solidFill>
              <a:schemeClr val="dk2"/>
            </a:solidFill>
            <a:prstDash val="solid"/>
            <a:round/>
            <a:headEnd len="med" w="med" type="none"/>
            <a:tailEnd len="med" w="med" type="stealth"/>
          </a:ln>
        </p:spPr>
      </p:sp>
      <p:sp>
        <p:nvSpPr>
          <p:cNvPr id="262" name="Google Shape;262;p34"/>
          <p:cNvSpPr/>
          <p:nvPr/>
        </p:nvSpPr>
        <p:spPr>
          <a:xfrm flipH="1">
            <a:off x="7187800" y="1647000"/>
            <a:ext cx="333825" cy="788565"/>
          </a:xfrm>
          <a:custGeom>
            <a:rect b="b" l="l" r="r" t="t"/>
            <a:pathLst>
              <a:path extrusionOk="0" h="32062" w="13353">
                <a:moveTo>
                  <a:pt x="0" y="15"/>
                </a:moveTo>
                <a:cubicBezTo>
                  <a:pt x="1306" y="74"/>
                  <a:pt x="5815" y="-163"/>
                  <a:pt x="7833" y="371"/>
                </a:cubicBezTo>
                <a:cubicBezTo>
                  <a:pt x="9851" y="905"/>
                  <a:pt x="11216" y="1440"/>
                  <a:pt x="12106" y="3220"/>
                </a:cubicBezTo>
                <a:cubicBezTo>
                  <a:pt x="12996" y="5001"/>
                  <a:pt x="12997" y="6247"/>
                  <a:pt x="13175" y="11054"/>
                </a:cubicBezTo>
                <a:cubicBezTo>
                  <a:pt x="13353" y="15861"/>
                  <a:pt x="13175" y="28561"/>
                  <a:pt x="13175" y="32062"/>
                </a:cubicBezTo>
              </a:path>
            </a:pathLst>
          </a:custGeom>
          <a:noFill/>
          <a:ln cap="flat" cmpd="sng" w="9525">
            <a:solidFill>
              <a:schemeClr val="dk2"/>
            </a:solidFill>
            <a:prstDash val="solid"/>
            <a:round/>
            <a:headEnd len="med" w="med" type="stealth"/>
            <a:tailEnd len="med" w="med" type="none"/>
          </a:ln>
        </p:spPr>
      </p:sp>
      <p:sp>
        <p:nvSpPr>
          <p:cNvPr id="263" name="Google Shape;263;p34"/>
          <p:cNvSpPr txBox="1"/>
          <p:nvPr/>
        </p:nvSpPr>
        <p:spPr>
          <a:xfrm>
            <a:off x="5748475" y="1266005"/>
            <a:ext cx="7620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2"/>
                </a:solidFill>
                <a:latin typeface="Montserrat"/>
                <a:ea typeface="Montserrat"/>
                <a:cs typeface="Montserrat"/>
                <a:sym typeface="Montserrat"/>
              </a:rPr>
              <a:t>PUSH</a:t>
            </a:r>
            <a:endParaRPr b="1">
              <a:solidFill>
                <a:schemeClr val="dk2"/>
              </a:solidFill>
              <a:latin typeface="Montserrat"/>
              <a:ea typeface="Montserrat"/>
              <a:cs typeface="Montserrat"/>
              <a:sym typeface="Montserrat"/>
            </a:endParaRPr>
          </a:p>
        </p:txBody>
      </p:sp>
      <p:sp>
        <p:nvSpPr>
          <p:cNvPr id="264" name="Google Shape;264;p34"/>
          <p:cNvSpPr txBox="1"/>
          <p:nvPr/>
        </p:nvSpPr>
        <p:spPr>
          <a:xfrm>
            <a:off x="6759625" y="1266000"/>
            <a:ext cx="7620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2"/>
                </a:solidFill>
                <a:latin typeface="Montserrat"/>
                <a:ea typeface="Montserrat"/>
                <a:cs typeface="Montserrat"/>
                <a:sym typeface="Montserrat"/>
              </a:rPr>
              <a:t>POP</a:t>
            </a:r>
            <a:endParaRPr b="1">
              <a:solidFill>
                <a:schemeClr val="dk2"/>
              </a:solidFill>
              <a:latin typeface="Montserrat"/>
              <a:ea typeface="Montserrat"/>
              <a:cs typeface="Montserrat"/>
              <a:sym typeface="Montserrat"/>
            </a:endParaRPr>
          </a:p>
        </p:txBody>
      </p:sp>
      <p:cxnSp>
        <p:nvCxnSpPr>
          <p:cNvPr id="265" name="Google Shape;265;p34"/>
          <p:cNvCxnSpPr/>
          <p:nvPr/>
        </p:nvCxnSpPr>
        <p:spPr>
          <a:xfrm>
            <a:off x="5398150" y="2647950"/>
            <a:ext cx="331800" cy="27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4"/>
          <p:cNvCxnSpPr/>
          <p:nvPr/>
        </p:nvCxnSpPr>
        <p:spPr>
          <a:xfrm flipH="1">
            <a:off x="7521625" y="2964925"/>
            <a:ext cx="327000" cy="3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4"/>
          <p:cNvSpPr txBox="1"/>
          <p:nvPr/>
        </p:nvSpPr>
        <p:spPr>
          <a:xfrm>
            <a:off x="5025225" y="2467500"/>
            <a:ext cx="4647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Montserrat"/>
                <a:ea typeface="Montserrat"/>
                <a:cs typeface="Montserrat"/>
                <a:sym typeface="Montserrat"/>
              </a:rPr>
              <a:t>top</a:t>
            </a:r>
            <a:endParaRPr sz="1000">
              <a:solidFill>
                <a:schemeClr val="dk2"/>
              </a:solidFill>
              <a:latin typeface="Montserrat"/>
              <a:ea typeface="Montserrat"/>
              <a:cs typeface="Montserrat"/>
              <a:sym typeface="Montserrat"/>
            </a:endParaRPr>
          </a:p>
        </p:txBody>
      </p:sp>
      <p:sp>
        <p:nvSpPr>
          <p:cNvPr id="268" name="Google Shape;268;p34"/>
          <p:cNvSpPr txBox="1"/>
          <p:nvPr/>
        </p:nvSpPr>
        <p:spPr>
          <a:xfrm>
            <a:off x="7760700" y="2783275"/>
            <a:ext cx="4647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Montserrat"/>
                <a:ea typeface="Montserrat"/>
                <a:cs typeface="Montserrat"/>
                <a:sym typeface="Montserrat"/>
              </a:rPr>
              <a:t>top</a:t>
            </a:r>
            <a:endParaRPr sz="1000">
              <a:solidFill>
                <a:schemeClr val="dk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4" name="Google Shape;274;p35"/>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Stacks: Array Implementation</a:t>
            </a:r>
            <a:r>
              <a:rPr b="1" lang="en-GB" sz="3000">
                <a:solidFill>
                  <a:srgbClr val="103452"/>
                </a:solidFill>
                <a:latin typeface="Montserrat"/>
                <a:ea typeface="Montserrat"/>
                <a:cs typeface="Montserrat"/>
                <a:sym typeface="Montserrat"/>
              </a:rPr>
              <a:t> </a:t>
            </a:r>
            <a:endParaRPr b="0" i="0" sz="1100" u="none" cap="none" strike="noStrike">
              <a:solidFill>
                <a:srgbClr val="103452"/>
              </a:solidFill>
              <a:latin typeface="Montserrat"/>
              <a:ea typeface="Montserrat"/>
              <a:cs typeface="Montserrat"/>
              <a:sym typeface="Montserrat"/>
            </a:endParaRPr>
          </a:p>
        </p:txBody>
      </p:sp>
      <p:pic>
        <p:nvPicPr>
          <p:cNvPr id="275" name="Google Shape;275;p3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76" name="Google Shape;276;p35"/>
          <p:cNvSpPr txBox="1"/>
          <p:nvPr/>
        </p:nvSpPr>
        <p:spPr>
          <a:xfrm>
            <a:off x="1016825" y="1012975"/>
            <a:ext cx="7311000" cy="3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just">
              <a:lnSpc>
                <a:spcPct val="115000"/>
              </a:lnSpc>
              <a:spcBef>
                <a:spcPts val="1000"/>
              </a:spcBef>
              <a:spcAft>
                <a:spcPts val="1000"/>
              </a:spcAft>
              <a:buNone/>
            </a:pPr>
            <a:br>
              <a:rPr b="1" lang="en-GB" sz="1100">
                <a:solidFill>
                  <a:srgbClr val="103452"/>
                </a:solidFill>
                <a:latin typeface="Montserrat"/>
                <a:ea typeface="Montserrat"/>
                <a:cs typeface="Montserrat"/>
                <a:sym typeface="Montserrat"/>
              </a:rPr>
            </a:b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This implementation is the most efficient. Be careful when attempting to implement a stack using the built-in insert() and pop() methods since it’s slower to pop or insert an element at any other position besides the end of the list [O(n)].</a:t>
            </a:r>
            <a:endParaRPr sz="1500">
              <a:solidFill>
                <a:srgbClr val="103452"/>
              </a:solidFill>
              <a:latin typeface="Montserrat"/>
              <a:ea typeface="Montserrat"/>
              <a:cs typeface="Montserrat"/>
              <a:sym typeface="Montserrat"/>
            </a:endParaRPr>
          </a:p>
        </p:txBody>
      </p:sp>
      <p:pic>
        <p:nvPicPr>
          <p:cNvPr id="277" name="Google Shape;277;p35"/>
          <p:cNvPicPr preferRelativeResize="0"/>
          <p:nvPr/>
        </p:nvPicPr>
        <p:blipFill rotWithShape="1">
          <a:blip r:embed="rId5">
            <a:alphaModFix/>
          </a:blip>
          <a:srcRect b="8625" l="0" r="0" t="0"/>
          <a:stretch/>
        </p:blipFill>
        <p:spPr>
          <a:xfrm>
            <a:off x="1360576" y="1381888"/>
            <a:ext cx="6623499" cy="2139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3" name="Google Shape;283;p36"/>
          <p:cNvSpPr txBox="1"/>
          <p:nvPr/>
        </p:nvSpPr>
        <p:spPr>
          <a:xfrm>
            <a:off x="730550" y="430150"/>
            <a:ext cx="7842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Stacks: Array Implementation </a:t>
            </a:r>
            <a:endParaRPr b="0" i="0" sz="1100" u="none" cap="none" strike="noStrike">
              <a:solidFill>
                <a:srgbClr val="103452"/>
              </a:solidFill>
              <a:latin typeface="Montserrat"/>
              <a:ea typeface="Montserrat"/>
              <a:cs typeface="Montserrat"/>
              <a:sym typeface="Montserrat"/>
            </a:endParaRPr>
          </a:p>
        </p:txBody>
      </p:sp>
      <p:pic>
        <p:nvPicPr>
          <p:cNvPr id="284" name="Google Shape;284;p3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85" name="Google Shape;285;p36"/>
          <p:cNvSpPr txBox="1"/>
          <p:nvPr/>
        </p:nvSpPr>
        <p:spPr>
          <a:xfrm>
            <a:off x="1016825" y="1012975"/>
            <a:ext cx="7311000" cy="3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b="1"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just">
              <a:lnSpc>
                <a:spcPct val="115000"/>
              </a:lnSpc>
              <a:spcBef>
                <a:spcPts val="1000"/>
              </a:spcBef>
              <a:spcAft>
                <a:spcPts val="1000"/>
              </a:spcAft>
              <a:buNone/>
            </a:pPr>
            <a:br>
              <a:rPr b="1" lang="en-GB" sz="1100">
                <a:solidFill>
                  <a:srgbClr val="103452"/>
                </a:solidFill>
                <a:latin typeface="Montserrat"/>
                <a:ea typeface="Montserrat"/>
                <a:cs typeface="Montserrat"/>
                <a:sym typeface="Montserrat"/>
              </a:rPr>
            </a:b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This implementation is the most efficient. Be careful when attempting to implement a stack using the built-in insert() and pop() methods since its slower to pop or insert an element at any other position besides the end of the list [O(n)].</a:t>
            </a:r>
            <a:endParaRPr sz="1500">
              <a:solidFill>
                <a:srgbClr val="103452"/>
              </a:solidFill>
              <a:latin typeface="Montserrat"/>
              <a:ea typeface="Montserrat"/>
              <a:cs typeface="Montserrat"/>
              <a:sym typeface="Montserrat"/>
            </a:endParaRPr>
          </a:p>
        </p:txBody>
      </p:sp>
      <p:pic>
        <p:nvPicPr>
          <p:cNvPr id="286" name="Google Shape;286;p36"/>
          <p:cNvPicPr preferRelativeResize="0"/>
          <p:nvPr/>
        </p:nvPicPr>
        <p:blipFill rotWithShape="1">
          <a:blip r:embed="rId5">
            <a:alphaModFix/>
          </a:blip>
          <a:srcRect b="37628" l="0" r="0" t="31337"/>
          <a:stretch/>
        </p:blipFill>
        <p:spPr>
          <a:xfrm>
            <a:off x="1289250" y="1215864"/>
            <a:ext cx="6766151" cy="23692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2" name="Google Shape;292;p37"/>
          <p:cNvSpPr txBox="1"/>
          <p:nvPr/>
        </p:nvSpPr>
        <p:spPr>
          <a:xfrm>
            <a:off x="739800" y="430150"/>
            <a:ext cx="7832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Stacks: Array Implementation </a:t>
            </a:r>
            <a:endParaRPr b="0" i="0" sz="1100" u="none" cap="none" strike="noStrike">
              <a:solidFill>
                <a:srgbClr val="103452"/>
              </a:solidFill>
              <a:latin typeface="Montserrat"/>
              <a:ea typeface="Montserrat"/>
              <a:cs typeface="Montserrat"/>
              <a:sym typeface="Montserrat"/>
            </a:endParaRPr>
          </a:p>
        </p:txBody>
      </p:sp>
      <p:pic>
        <p:nvPicPr>
          <p:cNvPr id="293" name="Google Shape;293;p3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294" name="Google Shape;294;p37"/>
          <p:cNvPicPr preferRelativeResize="0"/>
          <p:nvPr/>
        </p:nvPicPr>
        <p:blipFill rotWithShape="1">
          <a:blip r:embed="rId5">
            <a:alphaModFix/>
          </a:blip>
          <a:srcRect b="0" l="0" r="0" t="64644"/>
          <a:stretch/>
        </p:blipFill>
        <p:spPr>
          <a:xfrm>
            <a:off x="1383986" y="1167951"/>
            <a:ext cx="6544325" cy="2557001"/>
          </a:xfrm>
          <a:prstGeom prst="rect">
            <a:avLst/>
          </a:prstGeom>
          <a:noFill/>
          <a:ln>
            <a:noFill/>
          </a:ln>
        </p:spPr>
      </p:pic>
      <p:sp>
        <p:nvSpPr>
          <p:cNvPr id="295" name="Google Shape;295;p37"/>
          <p:cNvSpPr txBox="1"/>
          <p:nvPr/>
        </p:nvSpPr>
        <p:spPr>
          <a:xfrm>
            <a:off x="1016825" y="1012975"/>
            <a:ext cx="7311000" cy="3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b="1"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just">
              <a:lnSpc>
                <a:spcPct val="115000"/>
              </a:lnSpc>
              <a:spcBef>
                <a:spcPts val="1000"/>
              </a:spcBef>
              <a:spcAft>
                <a:spcPts val="1000"/>
              </a:spcAft>
              <a:buNone/>
            </a:pPr>
            <a:br>
              <a:rPr b="1" lang="en-GB" sz="1100">
                <a:solidFill>
                  <a:srgbClr val="103452"/>
                </a:solidFill>
                <a:latin typeface="Montserrat"/>
                <a:ea typeface="Montserrat"/>
                <a:cs typeface="Montserrat"/>
                <a:sym typeface="Montserrat"/>
              </a:rPr>
            </a:b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This implementation is the most efficient. Be careful when attempting to implement a stack using the built-in insert() and pop() methods since its slower to pop or insert an element at any other position besides the end of the list [O(n)].</a:t>
            </a:r>
            <a:endParaRPr sz="1500">
              <a:solidFill>
                <a:srgbClr val="10345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38"/>
          <p:cNvGrpSpPr/>
          <p:nvPr/>
        </p:nvGrpSpPr>
        <p:grpSpPr>
          <a:xfrm>
            <a:off x="0" y="0"/>
            <a:ext cx="9144000" cy="5143500"/>
            <a:chOff x="0" y="0"/>
            <a:chExt cx="9144000" cy="5143500"/>
          </a:xfrm>
        </p:grpSpPr>
        <p:pic>
          <p:nvPicPr>
            <p:cNvPr id="301" name="Google Shape;301;p3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2" name="Google Shape;302;p38"/>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03" name="Google Shape;303;p38"/>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Stacks</a:t>
            </a:r>
            <a:endParaRPr b="0" i="0" sz="1100" u="none" cap="none" strike="noStrike">
              <a:solidFill>
                <a:srgbClr val="103452"/>
              </a:solidFill>
              <a:latin typeface="Montserrat"/>
              <a:ea typeface="Montserrat"/>
              <a:cs typeface="Montserrat"/>
              <a:sym typeface="Montserrat"/>
            </a:endParaRPr>
          </a:p>
        </p:txBody>
      </p:sp>
      <p:pic>
        <p:nvPicPr>
          <p:cNvPr id="304" name="Google Shape;304;p3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05" name="Google Shape;305;p38"/>
          <p:cNvSpPr txBox="1"/>
          <p:nvPr/>
        </p:nvSpPr>
        <p:spPr>
          <a:xfrm>
            <a:off x="1037425" y="1002175"/>
            <a:ext cx="4187700" cy="323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u="sng">
                <a:solidFill>
                  <a:srgbClr val="103452"/>
                </a:solidFill>
                <a:latin typeface="Montserrat"/>
                <a:ea typeface="Montserrat"/>
                <a:cs typeface="Montserrat"/>
                <a:sym typeface="Montserrat"/>
              </a:rPr>
              <a:t>Complexity Analysis</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Push</a:t>
            </a:r>
            <a:endParaRPr b="1">
              <a:solidFill>
                <a:srgbClr val="103452"/>
              </a:solidFill>
              <a:latin typeface="Montserrat"/>
              <a:ea typeface="Montserrat"/>
              <a:cs typeface="Montserrat"/>
              <a:sym typeface="Montserrat"/>
            </a:endParaRPr>
          </a:p>
          <a:p>
            <a:pPr indent="-317500" lvl="2" marL="9144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Space: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No extra space is used</a:t>
            </a:r>
            <a:endParaRPr sz="1300">
              <a:solidFill>
                <a:srgbClr val="103452"/>
              </a:solidFill>
              <a:latin typeface="Montserrat"/>
              <a:ea typeface="Montserrat"/>
              <a:cs typeface="Montserrat"/>
              <a:sym typeface="Montserrat"/>
            </a:endParaRPr>
          </a:p>
          <a:p>
            <a:pPr indent="-317500" lvl="2" marL="9144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Time: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A single memory allocation </a:t>
            </a:r>
            <a:endParaRPr sz="1300">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done in constant time</a:t>
            </a:r>
            <a:endParaRPr sz="1300">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8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rPr b="1" lang="en-GB" sz="1500" u="sng">
                <a:solidFill>
                  <a:srgbClr val="103452"/>
                </a:solidFill>
                <a:latin typeface="Montserrat"/>
                <a:ea typeface="Montserrat"/>
                <a:cs typeface="Montserrat"/>
                <a:sym typeface="Montserrat"/>
              </a:rPr>
              <a:t>Common Uses</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Function and Recursive Calls</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Undo and Redo Mechanisms</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“Most recently used” features</a:t>
            </a:r>
            <a:endParaRPr>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500" u="sng">
              <a:solidFill>
                <a:srgbClr val="103452"/>
              </a:solidFill>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b="1" sz="1500">
              <a:solidFill>
                <a:srgbClr val="103452"/>
              </a:solidFill>
              <a:latin typeface="Montserrat"/>
              <a:ea typeface="Montserrat"/>
              <a:cs typeface="Montserrat"/>
              <a:sym typeface="Montserrat"/>
            </a:endParaRPr>
          </a:p>
          <a:p>
            <a:pPr indent="0" lvl="0" marL="457200" marR="0" rtl="0" algn="l">
              <a:lnSpc>
                <a:spcPct val="115000"/>
              </a:lnSpc>
              <a:spcBef>
                <a:spcPts val="1000"/>
              </a:spcBef>
              <a:spcAft>
                <a:spcPts val="1000"/>
              </a:spcAft>
              <a:buNone/>
            </a:pPr>
            <a:r>
              <a:t/>
            </a:r>
            <a:endParaRPr sz="1500">
              <a:solidFill>
                <a:srgbClr val="103452"/>
              </a:solidFill>
              <a:latin typeface="Montserrat"/>
              <a:ea typeface="Montserrat"/>
              <a:cs typeface="Montserrat"/>
              <a:sym typeface="Montserrat"/>
            </a:endParaRPr>
          </a:p>
        </p:txBody>
      </p:sp>
      <p:sp>
        <p:nvSpPr>
          <p:cNvPr id="306" name="Google Shape;306;p38"/>
          <p:cNvSpPr txBox="1"/>
          <p:nvPr/>
        </p:nvSpPr>
        <p:spPr>
          <a:xfrm>
            <a:off x="4737075" y="1002175"/>
            <a:ext cx="3566700" cy="323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Pop</a:t>
            </a:r>
            <a:endParaRPr b="1">
              <a:solidFill>
                <a:srgbClr val="103452"/>
              </a:solidFill>
              <a:latin typeface="Montserrat"/>
              <a:ea typeface="Montserrat"/>
              <a:cs typeface="Montserrat"/>
              <a:sym typeface="Montserrat"/>
            </a:endParaRPr>
          </a:p>
          <a:p>
            <a:pPr indent="-317500" lvl="2" marL="9144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Space: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No extra space is used</a:t>
            </a:r>
            <a:endParaRPr sz="1300">
              <a:solidFill>
                <a:srgbClr val="103452"/>
              </a:solidFill>
              <a:latin typeface="Montserrat"/>
              <a:ea typeface="Montserrat"/>
              <a:cs typeface="Montserrat"/>
              <a:sym typeface="Montserrat"/>
            </a:endParaRPr>
          </a:p>
          <a:p>
            <a:pPr indent="-317500" lvl="2" marL="9144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Time: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Pointer is decremented by 1</a:t>
            </a:r>
            <a:endParaRPr sz="1300">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300">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8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Backtracking algorithms</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Expression evaluations and syntax parsing</a:t>
            </a:r>
            <a:endParaRPr>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500" u="sng">
              <a:solidFill>
                <a:srgbClr val="103452"/>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500">
              <a:solidFill>
                <a:srgbClr val="103452"/>
              </a:solidFill>
              <a:latin typeface="Montserrat"/>
              <a:ea typeface="Montserrat"/>
              <a:cs typeface="Montserrat"/>
              <a:sym typeface="Montserrat"/>
            </a:endParaRPr>
          </a:p>
          <a:p>
            <a:pPr indent="0" lvl="0" marL="457200" marR="0" rtl="0" algn="l">
              <a:lnSpc>
                <a:spcPct val="115000"/>
              </a:lnSpc>
              <a:spcBef>
                <a:spcPts val="1000"/>
              </a:spcBef>
              <a:spcAft>
                <a:spcPts val="1000"/>
              </a:spcAft>
              <a:buNone/>
            </a:pPr>
            <a:r>
              <a:t/>
            </a:r>
            <a:endParaRPr sz="1500">
              <a:solidFill>
                <a:srgbClr val="103452"/>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pSp>
        <p:nvGrpSpPr>
          <p:cNvPr id="311" name="Google Shape;311;p39"/>
          <p:cNvGrpSpPr/>
          <p:nvPr/>
        </p:nvGrpSpPr>
        <p:grpSpPr>
          <a:xfrm>
            <a:off x="0" y="0"/>
            <a:ext cx="9144000" cy="5143500"/>
            <a:chOff x="0" y="0"/>
            <a:chExt cx="9144000" cy="5143500"/>
          </a:xfrm>
        </p:grpSpPr>
        <p:pic>
          <p:nvPicPr>
            <p:cNvPr id="312" name="Google Shape;312;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13" name="Google Shape;313;p39"/>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14" name="Google Shape;314;p39"/>
          <p:cNvSpPr txBox="1"/>
          <p:nvPr/>
        </p:nvSpPr>
        <p:spPr>
          <a:xfrm>
            <a:off x="748850" y="415325"/>
            <a:ext cx="785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Queue</a:t>
            </a:r>
            <a:r>
              <a:rPr b="1" lang="en-GB" sz="3000">
                <a:solidFill>
                  <a:srgbClr val="103452"/>
                </a:solidFill>
                <a:latin typeface="Montserrat"/>
                <a:ea typeface="Montserrat"/>
                <a:cs typeface="Montserrat"/>
                <a:sym typeface="Montserrat"/>
              </a:rPr>
              <a:t>s</a:t>
            </a:r>
            <a:endParaRPr b="0" i="0" sz="1100" u="none" cap="none" strike="noStrike">
              <a:solidFill>
                <a:srgbClr val="103452"/>
              </a:solidFill>
              <a:latin typeface="Montserrat"/>
              <a:ea typeface="Montserrat"/>
              <a:cs typeface="Montserrat"/>
              <a:sym typeface="Montserrat"/>
            </a:endParaRPr>
          </a:p>
        </p:txBody>
      </p:sp>
      <p:pic>
        <p:nvPicPr>
          <p:cNvPr id="315" name="Google Shape;315;p3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16" name="Google Shape;316;p39"/>
          <p:cNvSpPr txBox="1"/>
          <p:nvPr/>
        </p:nvSpPr>
        <p:spPr>
          <a:xfrm>
            <a:off x="1038650" y="1061825"/>
            <a:ext cx="3577800" cy="21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GB" sz="1500" u="sng">
                <a:solidFill>
                  <a:srgbClr val="103452"/>
                </a:solidFill>
                <a:latin typeface="Montserrat"/>
                <a:ea typeface="Montserrat"/>
                <a:cs typeface="Montserrat"/>
                <a:sym typeface="Montserrat"/>
              </a:rPr>
              <a:t>Method of Ordering</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FIFO: </a:t>
            </a:r>
            <a:r>
              <a:rPr lang="en-GB">
                <a:solidFill>
                  <a:srgbClr val="103452"/>
                </a:solidFill>
                <a:latin typeface="Montserrat"/>
                <a:ea typeface="Montserrat"/>
                <a:cs typeface="Montserrat"/>
                <a:sym typeface="Montserrat"/>
              </a:rPr>
              <a:t>First element added to the stack is the first to be removed</a:t>
            </a:r>
            <a:endParaRPr>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Elements added to </a:t>
            </a:r>
            <a:r>
              <a:rPr b="1" lang="en-GB">
                <a:solidFill>
                  <a:srgbClr val="103452"/>
                </a:solidFill>
                <a:latin typeface="Montserrat"/>
                <a:ea typeface="Montserrat"/>
                <a:cs typeface="Montserrat"/>
                <a:sym typeface="Montserrat"/>
              </a:rPr>
              <a:t>rear</a:t>
            </a:r>
            <a:r>
              <a:rPr lang="en-GB">
                <a:solidFill>
                  <a:srgbClr val="103452"/>
                </a:solidFill>
                <a:latin typeface="Montserrat"/>
                <a:ea typeface="Montserrat"/>
                <a:cs typeface="Montserrat"/>
                <a:sym typeface="Montserrat"/>
              </a:rPr>
              <a:t> of a “queue” and removed from </a:t>
            </a:r>
            <a:r>
              <a:rPr b="1" lang="en-GB">
                <a:solidFill>
                  <a:srgbClr val="103452"/>
                </a:solidFill>
                <a:latin typeface="Montserrat"/>
                <a:ea typeface="Montserrat"/>
                <a:cs typeface="Montserrat"/>
                <a:sym typeface="Montserrat"/>
              </a:rPr>
              <a:t>front</a:t>
            </a:r>
            <a:endParaRPr b="1">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Two pointers point to the </a:t>
            </a:r>
            <a:r>
              <a:rPr b="1" lang="en-GB">
                <a:solidFill>
                  <a:srgbClr val="103452"/>
                </a:solidFill>
                <a:latin typeface="Montserrat"/>
                <a:ea typeface="Montserrat"/>
                <a:cs typeface="Montserrat"/>
                <a:sym typeface="Montserrat"/>
              </a:rPr>
              <a:t>front</a:t>
            </a:r>
            <a:r>
              <a:rPr lang="en-GB">
                <a:solidFill>
                  <a:srgbClr val="103452"/>
                </a:solidFill>
                <a:latin typeface="Montserrat"/>
                <a:ea typeface="Montserrat"/>
                <a:cs typeface="Montserrat"/>
                <a:sym typeface="Montserrat"/>
              </a:rPr>
              <a:t> and the </a:t>
            </a:r>
            <a:r>
              <a:rPr b="1" lang="en-GB">
                <a:solidFill>
                  <a:srgbClr val="103452"/>
                </a:solidFill>
                <a:latin typeface="Montserrat"/>
                <a:ea typeface="Montserrat"/>
                <a:cs typeface="Montserrat"/>
                <a:sym typeface="Montserrat"/>
              </a:rPr>
              <a:t>rear</a:t>
            </a:r>
            <a:endParaRPr b="1" sz="1500">
              <a:solidFill>
                <a:srgbClr val="103452"/>
              </a:solidFill>
              <a:latin typeface="Montserrat"/>
              <a:ea typeface="Montserrat"/>
              <a:cs typeface="Montserrat"/>
              <a:sym typeface="Montserrat"/>
            </a:endParaRPr>
          </a:p>
          <a:p>
            <a:pPr indent="0" lvl="0" marL="457200" marR="0" rtl="0" algn="l">
              <a:lnSpc>
                <a:spcPct val="115000"/>
              </a:lnSpc>
              <a:spcBef>
                <a:spcPts val="1000"/>
              </a:spcBef>
              <a:spcAft>
                <a:spcPts val="1000"/>
              </a:spcAft>
              <a:buNone/>
            </a:pPr>
            <a:r>
              <a:t/>
            </a:r>
            <a:endParaRPr sz="1500">
              <a:solidFill>
                <a:srgbClr val="103452"/>
              </a:solidFill>
              <a:latin typeface="Montserrat"/>
              <a:ea typeface="Montserrat"/>
              <a:cs typeface="Montserrat"/>
              <a:sym typeface="Montserrat"/>
            </a:endParaRPr>
          </a:p>
        </p:txBody>
      </p:sp>
      <p:sp>
        <p:nvSpPr>
          <p:cNvPr id="317" name="Google Shape;317;p39"/>
          <p:cNvSpPr txBox="1"/>
          <p:nvPr/>
        </p:nvSpPr>
        <p:spPr>
          <a:xfrm>
            <a:off x="4931438" y="1061813"/>
            <a:ext cx="3492600" cy="178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GB" sz="1500" u="sng">
                <a:solidFill>
                  <a:srgbClr val="103452"/>
                </a:solidFill>
                <a:latin typeface="Montserrat"/>
                <a:ea typeface="Montserrat"/>
                <a:cs typeface="Montserrat"/>
                <a:sym typeface="Montserrat"/>
              </a:rPr>
              <a:t>Operations</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Enqueue: </a:t>
            </a:r>
            <a:r>
              <a:rPr lang="en-GB">
                <a:solidFill>
                  <a:srgbClr val="103452"/>
                </a:solidFill>
                <a:latin typeface="Montserrat"/>
                <a:ea typeface="Montserrat"/>
                <a:cs typeface="Montserrat"/>
                <a:sym typeface="Montserrat"/>
              </a:rPr>
              <a:t>Adds an element to the end of the queue</a:t>
            </a:r>
            <a:endParaRPr>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Dequeue: </a:t>
            </a:r>
            <a:r>
              <a:rPr lang="en-GB">
                <a:solidFill>
                  <a:srgbClr val="103452"/>
                </a:solidFill>
                <a:latin typeface="Montserrat"/>
                <a:ea typeface="Montserrat"/>
                <a:cs typeface="Montserrat"/>
                <a:sym typeface="Montserrat"/>
              </a:rPr>
              <a:t>Removes the element from the front of the queue</a:t>
            </a:r>
            <a:endParaRPr>
              <a:solidFill>
                <a:srgbClr val="103452"/>
              </a:solidFill>
              <a:latin typeface="Montserrat"/>
              <a:ea typeface="Montserrat"/>
              <a:cs typeface="Montserrat"/>
              <a:sym typeface="Montserrat"/>
            </a:endParaRPr>
          </a:p>
        </p:txBody>
      </p:sp>
      <p:graphicFrame>
        <p:nvGraphicFramePr>
          <p:cNvPr id="318" name="Google Shape;318;p39"/>
          <p:cNvGraphicFramePr/>
          <p:nvPr/>
        </p:nvGraphicFramePr>
        <p:xfrm>
          <a:off x="3136688" y="3750550"/>
          <a:ext cx="3000000" cy="3000000"/>
        </p:xfrm>
        <a:graphic>
          <a:graphicData uri="http://schemas.openxmlformats.org/drawingml/2006/table">
            <a:tbl>
              <a:tblPr>
                <a:noFill/>
                <a:tableStyleId>{D72895BF-0B0D-4D1D-BADD-2CBC44AD2D8C}</a:tableStyleId>
              </a:tblPr>
              <a:tblGrid>
                <a:gridCol w="615600"/>
                <a:gridCol w="615600"/>
                <a:gridCol w="615600"/>
                <a:gridCol w="615600"/>
                <a:gridCol w="615600"/>
              </a:tblGrid>
              <a:tr h="381000">
                <a:tc>
                  <a:txBody>
                    <a:bodyPr/>
                    <a:lstStyle/>
                    <a:p>
                      <a:pPr indent="0" lvl="0" marL="0" rtl="0" algn="ctr">
                        <a:spcBef>
                          <a:spcPts val="0"/>
                        </a:spcBef>
                        <a:spcAft>
                          <a:spcPts val="0"/>
                        </a:spcAft>
                        <a:buClr>
                          <a:schemeClr val="dk1"/>
                        </a:buClr>
                        <a:buSzPts val="1100"/>
                        <a:buFont typeface="Arial"/>
                        <a:buNone/>
                      </a:pPr>
                      <a:r>
                        <a:rPr lang="en-GB" sz="1000">
                          <a:solidFill>
                            <a:srgbClr val="434343"/>
                          </a:solidFill>
                          <a:latin typeface="Montserrat"/>
                          <a:ea typeface="Montserrat"/>
                          <a:cs typeface="Montserrat"/>
                          <a:sym typeface="Montserrat"/>
                        </a:rPr>
                        <a:t>Item 1</a:t>
                      </a:r>
                      <a:endParaRPr sz="1000">
                        <a:solidFill>
                          <a:srgbClr val="434343"/>
                        </a:solidFill>
                        <a:latin typeface="Montserrat"/>
                        <a:ea typeface="Montserrat"/>
                        <a:cs typeface="Montserrat"/>
                        <a:sym typeface="Montserrat"/>
                      </a:endParaRPr>
                    </a:p>
                  </a:txBody>
                  <a:tcPr marT="91425" marB="91425" marR="91425" marL="91425" anchor="ctr">
                    <a:solidFill>
                      <a:srgbClr val="CCCCCC"/>
                    </a:solidFill>
                  </a:tcPr>
                </a:tc>
                <a:tc>
                  <a:txBody>
                    <a:bodyPr/>
                    <a:lstStyle/>
                    <a:p>
                      <a:pPr indent="0" lvl="0" marL="0" rtl="0" algn="ctr">
                        <a:spcBef>
                          <a:spcPts val="0"/>
                        </a:spcBef>
                        <a:spcAft>
                          <a:spcPts val="0"/>
                        </a:spcAft>
                        <a:buNone/>
                      </a:pPr>
                      <a:r>
                        <a:rPr lang="en-GB" sz="1000">
                          <a:solidFill>
                            <a:schemeClr val="dk1"/>
                          </a:solidFill>
                          <a:latin typeface="Montserrat"/>
                          <a:ea typeface="Montserrat"/>
                          <a:cs typeface="Montserrat"/>
                          <a:sym typeface="Montserrat"/>
                        </a:rPr>
                        <a:t>Item 2</a:t>
                      </a:r>
                      <a:endParaRPr sz="1000">
                        <a:solidFill>
                          <a:schemeClr val="dk1"/>
                        </a:solidFill>
                        <a:latin typeface="Montserrat"/>
                        <a:ea typeface="Montserrat"/>
                        <a:cs typeface="Montserrat"/>
                        <a:sym typeface="Montserrat"/>
                      </a:endParaRPr>
                    </a:p>
                  </a:txBody>
                  <a:tcPr marT="91425" marB="91425" marR="91425" marL="91425" anchor="ctr">
                    <a:solidFill>
                      <a:srgbClr val="FCE5CD"/>
                    </a:solidFill>
                  </a:tcPr>
                </a:tc>
                <a:tc>
                  <a:txBody>
                    <a:bodyPr/>
                    <a:lstStyle/>
                    <a:p>
                      <a:pPr indent="0" lvl="0" marL="0" rtl="0" algn="ctr">
                        <a:spcBef>
                          <a:spcPts val="0"/>
                        </a:spcBef>
                        <a:spcAft>
                          <a:spcPts val="0"/>
                        </a:spcAft>
                        <a:buNone/>
                      </a:pPr>
                      <a:r>
                        <a:rPr lang="en-GB" sz="1000">
                          <a:latin typeface="Montserrat"/>
                          <a:ea typeface="Montserrat"/>
                          <a:cs typeface="Montserrat"/>
                          <a:sym typeface="Montserrat"/>
                        </a:rPr>
                        <a:t>Item 3</a:t>
                      </a:r>
                      <a:endParaRPr sz="1000">
                        <a:latin typeface="Montserrat"/>
                        <a:ea typeface="Montserrat"/>
                        <a:cs typeface="Montserrat"/>
                        <a:sym typeface="Montserrat"/>
                      </a:endParaRPr>
                    </a:p>
                  </a:txBody>
                  <a:tcPr marT="91425" marB="91425" marR="91425" marL="91425" anchor="ctr">
                    <a:solidFill>
                      <a:srgbClr val="FFF2CC"/>
                    </a:solidFill>
                  </a:tcPr>
                </a:tc>
                <a:tc>
                  <a:txBody>
                    <a:bodyPr/>
                    <a:lstStyle/>
                    <a:p>
                      <a:pPr indent="0" lvl="0" marL="0" rtl="0" algn="ctr">
                        <a:spcBef>
                          <a:spcPts val="0"/>
                        </a:spcBef>
                        <a:spcAft>
                          <a:spcPts val="0"/>
                        </a:spcAft>
                        <a:buNone/>
                      </a:pPr>
                      <a:r>
                        <a:rPr lang="en-GB" sz="1000">
                          <a:latin typeface="Montserrat"/>
                          <a:ea typeface="Montserrat"/>
                          <a:cs typeface="Montserrat"/>
                          <a:sym typeface="Montserrat"/>
                        </a:rPr>
                        <a:t>Item 4</a:t>
                      </a:r>
                      <a:endParaRPr sz="1000">
                        <a:latin typeface="Montserrat"/>
                        <a:ea typeface="Montserrat"/>
                        <a:cs typeface="Montserrat"/>
                        <a:sym typeface="Montserrat"/>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GB" sz="1000">
                          <a:latin typeface="Montserrat"/>
                          <a:ea typeface="Montserrat"/>
                          <a:cs typeface="Montserrat"/>
                          <a:sym typeface="Montserrat"/>
                        </a:rPr>
                        <a:t>Item 5</a:t>
                      </a:r>
                      <a:endParaRPr sz="1000">
                        <a:latin typeface="Montserrat"/>
                        <a:ea typeface="Montserrat"/>
                        <a:cs typeface="Montserrat"/>
                        <a:sym typeface="Montserrat"/>
                      </a:endParaRPr>
                    </a:p>
                  </a:txBody>
                  <a:tcPr marT="91425" marB="91425" marR="91425" marL="91425" anchor="ctr">
                    <a:solidFill>
                      <a:srgbClr val="C9DAF8"/>
                    </a:solidFill>
                  </a:tcPr>
                </a:tc>
              </a:tr>
            </a:tbl>
          </a:graphicData>
        </a:graphic>
      </p:graphicFrame>
      <p:graphicFrame>
        <p:nvGraphicFramePr>
          <p:cNvPr id="319" name="Google Shape;319;p39"/>
          <p:cNvGraphicFramePr/>
          <p:nvPr/>
        </p:nvGraphicFramePr>
        <p:xfrm>
          <a:off x="2365838" y="4111125"/>
          <a:ext cx="3000000" cy="3000000"/>
        </p:xfrm>
        <a:graphic>
          <a:graphicData uri="http://schemas.openxmlformats.org/drawingml/2006/table">
            <a:tbl>
              <a:tblPr>
                <a:noFill/>
                <a:tableStyleId>{D72895BF-0B0D-4D1D-BADD-2CBC44AD2D8C}</a:tableStyleId>
              </a:tblPr>
              <a:tblGrid>
                <a:gridCol w="615600"/>
              </a:tblGrid>
              <a:tr h="381000">
                <a:tc>
                  <a:txBody>
                    <a:bodyPr/>
                    <a:lstStyle/>
                    <a:p>
                      <a:pPr indent="0" lvl="0" marL="0" rtl="0" algn="ctr">
                        <a:spcBef>
                          <a:spcPts val="0"/>
                        </a:spcBef>
                        <a:spcAft>
                          <a:spcPts val="0"/>
                        </a:spcAft>
                        <a:buNone/>
                      </a:pPr>
                      <a:r>
                        <a:rPr lang="en-GB" sz="1000">
                          <a:latin typeface="Montserrat"/>
                          <a:ea typeface="Montserrat"/>
                          <a:cs typeface="Montserrat"/>
                          <a:sym typeface="Montserrat"/>
                        </a:rPr>
                        <a:t>Item 1</a:t>
                      </a:r>
                      <a:endParaRPr sz="1000">
                        <a:latin typeface="Montserrat"/>
                        <a:ea typeface="Montserrat"/>
                        <a:cs typeface="Montserrat"/>
                        <a:sym typeface="Montserrat"/>
                      </a:endParaRPr>
                    </a:p>
                  </a:txBody>
                  <a:tcPr marT="91425" marB="91425" marR="91425" marL="91425" anchor="ctr">
                    <a:solidFill>
                      <a:srgbClr val="F4CCCC"/>
                    </a:solidFill>
                  </a:tcPr>
                </a:tc>
              </a:tr>
            </a:tbl>
          </a:graphicData>
        </a:graphic>
      </p:graphicFrame>
      <p:graphicFrame>
        <p:nvGraphicFramePr>
          <p:cNvPr id="320" name="Google Shape;320;p39"/>
          <p:cNvGraphicFramePr/>
          <p:nvPr/>
        </p:nvGraphicFramePr>
        <p:xfrm>
          <a:off x="6369938" y="4111125"/>
          <a:ext cx="3000000" cy="3000000"/>
        </p:xfrm>
        <a:graphic>
          <a:graphicData uri="http://schemas.openxmlformats.org/drawingml/2006/table">
            <a:tbl>
              <a:tblPr>
                <a:noFill/>
                <a:tableStyleId>{D72895BF-0B0D-4D1D-BADD-2CBC44AD2D8C}</a:tableStyleId>
              </a:tblPr>
              <a:tblGrid>
                <a:gridCol w="615600"/>
              </a:tblGrid>
              <a:tr h="381000">
                <a:tc>
                  <a:txBody>
                    <a:bodyPr/>
                    <a:lstStyle/>
                    <a:p>
                      <a:pPr indent="0" lvl="0" marL="0" rtl="0" algn="ctr">
                        <a:spcBef>
                          <a:spcPts val="0"/>
                        </a:spcBef>
                        <a:spcAft>
                          <a:spcPts val="0"/>
                        </a:spcAft>
                        <a:buNone/>
                      </a:pPr>
                      <a:r>
                        <a:rPr lang="en-GB" sz="1000">
                          <a:latin typeface="Montserrat"/>
                          <a:ea typeface="Montserrat"/>
                          <a:cs typeface="Montserrat"/>
                          <a:sym typeface="Montserrat"/>
                        </a:rPr>
                        <a:t>Item 5</a:t>
                      </a:r>
                      <a:endParaRPr sz="1000">
                        <a:latin typeface="Montserrat"/>
                        <a:ea typeface="Montserrat"/>
                        <a:cs typeface="Montserrat"/>
                        <a:sym typeface="Montserrat"/>
                      </a:endParaRPr>
                    </a:p>
                  </a:txBody>
                  <a:tcPr marT="91425" marB="91425" marR="91425" marL="91425" anchor="ctr">
                    <a:solidFill>
                      <a:srgbClr val="C9DAF8"/>
                    </a:solidFill>
                  </a:tcPr>
                </a:tc>
              </a:tr>
            </a:tbl>
          </a:graphicData>
        </a:graphic>
      </p:graphicFrame>
      <p:sp>
        <p:nvSpPr>
          <p:cNvPr id="321" name="Google Shape;321;p39"/>
          <p:cNvSpPr/>
          <p:nvPr/>
        </p:nvSpPr>
        <p:spPr>
          <a:xfrm rot="-5400000">
            <a:off x="2798499" y="3770894"/>
            <a:ext cx="209509" cy="466903"/>
          </a:xfrm>
          <a:custGeom>
            <a:rect b="b" l="l" r="r" t="t"/>
            <a:pathLst>
              <a:path extrusionOk="0" h="32062" w="13353">
                <a:moveTo>
                  <a:pt x="0" y="15"/>
                </a:moveTo>
                <a:cubicBezTo>
                  <a:pt x="1306" y="74"/>
                  <a:pt x="5815" y="-163"/>
                  <a:pt x="7833" y="371"/>
                </a:cubicBezTo>
                <a:cubicBezTo>
                  <a:pt x="9851" y="905"/>
                  <a:pt x="11216" y="1440"/>
                  <a:pt x="12106" y="3220"/>
                </a:cubicBezTo>
                <a:cubicBezTo>
                  <a:pt x="12996" y="5001"/>
                  <a:pt x="12997" y="6247"/>
                  <a:pt x="13175" y="11054"/>
                </a:cubicBezTo>
                <a:cubicBezTo>
                  <a:pt x="13353" y="15861"/>
                  <a:pt x="13175" y="28561"/>
                  <a:pt x="13175" y="32062"/>
                </a:cubicBezTo>
              </a:path>
            </a:pathLst>
          </a:custGeom>
          <a:noFill/>
          <a:ln cap="flat" cmpd="sng" w="9525">
            <a:solidFill>
              <a:schemeClr val="dk2"/>
            </a:solidFill>
            <a:prstDash val="solid"/>
            <a:round/>
            <a:headEnd len="med" w="med" type="stealth"/>
            <a:tailEnd len="med" w="med" type="none"/>
          </a:ln>
        </p:spPr>
      </p:sp>
      <p:sp>
        <p:nvSpPr>
          <p:cNvPr id="322" name="Google Shape;322;p39"/>
          <p:cNvSpPr/>
          <p:nvPr/>
        </p:nvSpPr>
        <p:spPr>
          <a:xfrm flipH="1" rot="5399449">
            <a:off x="6343953" y="3770895"/>
            <a:ext cx="208407" cy="466903"/>
          </a:xfrm>
          <a:custGeom>
            <a:rect b="b" l="l" r="r" t="t"/>
            <a:pathLst>
              <a:path extrusionOk="0" h="32062" w="13353">
                <a:moveTo>
                  <a:pt x="0" y="15"/>
                </a:moveTo>
                <a:cubicBezTo>
                  <a:pt x="1306" y="74"/>
                  <a:pt x="5815" y="-163"/>
                  <a:pt x="7833" y="371"/>
                </a:cubicBezTo>
                <a:cubicBezTo>
                  <a:pt x="9851" y="905"/>
                  <a:pt x="11216" y="1440"/>
                  <a:pt x="12106" y="3220"/>
                </a:cubicBezTo>
                <a:cubicBezTo>
                  <a:pt x="12996" y="5001"/>
                  <a:pt x="12997" y="6247"/>
                  <a:pt x="13175" y="11054"/>
                </a:cubicBezTo>
                <a:cubicBezTo>
                  <a:pt x="13353" y="15861"/>
                  <a:pt x="13175" y="28561"/>
                  <a:pt x="13175" y="32062"/>
                </a:cubicBezTo>
              </a:path>
            </a:pathLst>
          </a:custGeom>
          <a:noFill/>
          <a:ln cap="flat" cmpd="sng" w="9525">
            <a:solidFill>
              <a:schemeClr val="dk2"/>
            </a:solidFill>
            <a:prstDash val="solid"/>
            <a:round/>
            <a:headEnd len="med" w="med" type="none"/>
            <a:tailEnd len="med" w="med" type="stealth"/>
          </a:ln>
        </p:spPr>
      </p:sp>
      <p:sp>
        <p:nvSpPr>
          <p:cNvPr id="323" name="Google Shape;323;p39"/>
          <p:cNvSpPr txBox="1"/>
          <p:nvPr/>
        </p:nvSpPr>
        <p:spPr>
          <a:xfrm>
            <a:off x="1663550" y="3518600"/>
            <a:ext cx="13179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2"/>
                </a:solidFill>
                <a:latin typeface="Montserrat"/>
                <a:ea typeface="Montserrat"/>
                <a:cs typeface="Montserrat"/>
                <a:sym typeface="Montserrat"/>
              </a:rPr>
              <a:t>DEQUEUE</a:t>
            </a:r>
            <a:endParaRPr b="1">
              <a:solidFill>
                <a:schemeClr val="dk2"/>
              </a:solidFill>
              <a:latin typeface="Montserrat"/>
              <a:ea typeface="Montserrat"/>
              <a:cs typeface="Montserrat"/>
              <a:sym typeface="Montserrat"/>
            </a:endParaRPr>
          </a:p>
        </p:txBody>
      </p:sp>
      <p:sp>
        <p:nvSpPr>
          <p:cNvPr id="324" name="Google Shape;324;p39"/>
          <p:cNvSpPr txBox="1"/>
          <p:nvPr/>
        </p:nvSpPr>
        <p:spPr>
          <a:xfrm>
            <a:off x="6369950" y="3518600"/>
            <a:ext cx="13179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2"/>
                </a:solidFill>
                <a:latin typeface="Montserrat"/>
                <a:ea typeface="Montserrat"/>
                <a:cs typeface="Montserrat"/>
                <a:sym typeface="Montserrat"/>
              </a:rPr>
              <a:t>EN</a:t>
            </a:r>
            <a:r>
              <a:rPr b="1" lang="en-GB">
                <a:solidFill>
                  <a:schemeClr val="dk2"/>
                </a:solidFill>
                <a:latin typeface="Montserrat"/>
                <a:ea typeface="Montserrat"/>
                <a:cs typeface="Montserrat"/>
                <a:sym typeface="Montserrat"/>
              </a:rPr>
              <a:t>QUEUE</a:t>
            </a:r>
            <a:endParaRPr b="1">
              <a:solidFill>
                <a:schemeClr val="dk2"/>
              </a:solidFill>
              <a:latin typeface="Montserrat"/>
              <a:ea typeface="Montserrat"/>
              <a:cs typeface="Montserrat"/>
              <a:sym typeface="Montserrat"/>
            </a:endParaRPr>
          </a:p>
        </p:txBody>
      </p:sp>
      <p:cxnSp>
        <p:nvCxnSpPr>
          <p:cNvPr id="325" name="Google Shape;325;p39"/>
          <p:cNvCxnSpPr>
            <a:stCxn id="326" idx="2"/>
          </p:cNvCxnSpPr>
          <p:nvPr/>
        </p:nvCxnSpPr>
        <p:spPr>
          <a:xfrm>
            <a:off x="4067650" y="3572404"/>
            <a:ext cx="600" cy="183600"/>
          </a:xfrm>
          <a:prstGeom prst="straightConnector1">
            <a:avLst/>
          </a:prstGeom>
          <a:noFill/>
          <a:ln cap="flat" cmpd="sng" w="9525">
            <a:solidFill>
              <a:schemeClr val="dk2"/>
            </a:solidFill>
            <a:prstDash val="solid"/>
            <a:round/>
            <a:headEnd len="med" w="med" type="none"/>
            <a:tailEnd len="med" w="med" type="stealth"/>
          </a:ln>
        </p:spPr>
      </p:cxnSp>
      <p:sp>
        <p:nvSpPr>
          <p:cNvPr id="326" name="Google Shape;326;p39"/>
          <p:cNvSpPr txBox="1"/>
          <p:nvPr/>
        </p:nvSpPr>
        <p:spPr>
          <a:xfrm>
            <a:off x="3802150" y="3408304"/>
            <a:ext cx="531000" cy="16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Montserrat"/>
                <a:ea typeface="Montserrat"/>
                <a:cs typeface="Montserrat"/>
                <a:sym typeface="Montserrat"/>
              </a:rPr>
              <a:t>front</a:t>
            </a:r>
            <a:endParaRPr sz="1000">
              <a:solidFill>
                <a:schemeClr val="dk2"/>
              </a:solidFill>
              <a:latin typeface="Montserrat"/>
              <a:ea typeface="Montserrat"/>
              <a:cs typeface="Montserrat"/>
              <a:sym typeface="Montserrat"/>
            </a:endParaRPr>
          </a:p>
        </p:txBody>
      </p:sp>
      <p:cxnSp>
        <p:nvCxnSpPr>
          <p:cNvPr id="327" name="Google Shape;327;p39"/>
          <p:cNvCxnSpPr>
            <a:stCxn id="328" idx="2"/>
          </p:cNvCxnSpPr>
          <p:nvPr/>
        </p:nvCxnSpPr>
        <p:spPr>
          <a:xfrm>
            <a:off x="5901050" y="3572404"/>
            <a:ext cx="600" cy="183600"/>
          </a:xfrm>
          <a:prstGeom prst="straightConnector1">
            <a:avLst/>
          </a:prstGeom>
          <a:noFill/>
          <a:ln cap="flat" cmpd="sng" w="9525">
            <a:solidFill>
              <a:schemeClr val="dk2"/>
            </a:solidFill>
            <a:prstDash val="solid"/>
            <a:round/>
            <a:headEnd len="med" w="med" type="none"/>
            <a:tailEnd len="med" w="med" type="stealth"/>
          </a:ln>
        </p:spPr>
      </p:cxnSp>
      <p:sp>
        <p:nvSpPr>
          <p:cNvPr id="328" name="Google Shape;328;p39"/>
          <p:cNvSpPr txBox="1"/>
          <p:nvPr/>
        </p:nvSpPr>
        <p:spPr>
          <a:xfrm>
            <a:off x="5635550" y="3408304"/>
            <a:ext cx="531000" cy="16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Montserrat"/>
                <a:ea typeface="Montserrat"/>
                <a:cs typeface="Montserrat"/>
                <a:sym typeface="Montserrat"/>
              </a:rPr>
              <a:t>back</a:t>
            </a:r>
            <a:endParaRPr sz="1000">
              <a:solidFill>
                <a:schemeClr val="dk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4" name="Google Shape;334;p40"/>
          <p:cNvSpPr txBox="1"/>
          <p:nvPr/>
        </p:nvSpPr>
        <p:spPr>
          <a:xfrm>
            <a:off x="755975" y="425275"/>
            <a:ext cx="7832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Queue</a:t>
            </a:r>
            <a:r>
              <a:rPr b="1" lang="en-GB" sz="3000">
                <a:solidFill>
                  <a:srgbClr val="103452"/>
                </a:solidFill>
                <a:latin typeface="Montserrat"/>
                <a:ea typeface="Montserrat"/>
                <a:cs typeface="Montserrat"/>
                <a:sym typeface="Montserrat"/>
              </a:rPr>
              <a:t>s: </a:t>
            </a:r>
            <a:r>
              <a:rPr b="1" lang="en-GB" sz="3000">
                <a:solidFill>
                  <a:srgbClr val="103452"/>
                </a:solidFill>
                <a:latin typeface="Courier New"/>
                <a:ea typeface="Courier New"/>
                <a:cs typeface="Courier New"/>
                <a:sym typeface="Courier New"/>
              </a:rPr>
              <a:t>deque</a:t>
            </a:r>
            <a:r>
              <a:rPr b="1" lang="en-GB" sz="3000">
                <a:solidFill>
                  <a:srgbClr val="103452"/>
                </a:solidFill>
                <a:latin typeface="Montserrat"/>
                <a:ea typeface="Montserrat"/>
                <a:cs typeface="Montserrat"/>
                <a:sym typeface="Montserrat"/>
              </a:rPr>
              <a:t> Implementation</a:t>
            </a:r>
            <a:endParaRPr b="0" i="0" sz="1100" u="none" cap="none" strike="noStrike">
              <a:solidFill>
                <a:srgbClr val="103452"/>
              </a:solidFill>
              <a:latin typeface="Montserrat"/>
              <a:ea typeface="Montserrat"/>
              <a:cs typeface="Montserrat"/>
              <a:sym typeface="Montserrat"/>
            </a:endParaRPr>
          </a:p>
        </p:txBody>
      </p:sp>
      <p:pic>
        <p:nvPicPr>
          <p:cNvPr id="335" name="Google Shape;335;p4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36" name="Google Shape;336;p40"/>
          <p:cNvSpPr txBox="1"/>
          <p:nvPr/>
        </p:nvSpPr>
        <p:spPr>
          <a:xfrm>
            <a:off x="1016825" y="1004588"/>
            <a:ext cx="7311000" cy="3498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000"/>
              </a:spcBef>
              <a:spcAft>
                <a:spcPts val="0"/>
              </a:spcAft>
              <a:buClr>
                <a:srgbClr val="103452"/>
              </a:buClr>
              <a:buSzPts val="1500"/>
              <a:buFont typeface="Montserrat"/>
              <a:buChar char="●"/>
            </a:pPr>
            <a:r>
              <a:rPr lang="en-GB" sz="1500">
                <a:solidFill>
                  <a:srgbClr val="103452"/>
                </a:solidFill>
                <a:latin typeface="Courier New"/>
                <a:ea typeface="Courier New"/>
                <a:cs typeface="Courier New"/>
                <a:sym typeface="Courier New"/>
              </a:rPr>
              <a:t>deque</a:t>
            </a:r>
            <a:r>
              <a:rPr lang="en-GB" sz="1500">
                <a:solidFill>
                  <a:srgbClr val="103452"/>
                </a:solidFill>
                <a:latin typeface="Montserrat"/>
                <a:ea typeface="Montserrat"/>
                <a:cs typeface="Montserrat"/>
                <a:sym typeface="Montserrat"/>
              </a:rPr>
              <a:t> </a:t>
            </a:r>
            <a:r>
              <a:rPr lang="en-GB" sz="1300">
                <a:solidFill>
                  <a:srgbClr val="103452"/>
                </a:solidFill>
                <a:latin typeface="Montserrat"/>
                <a:ea typeface="Montserrat"/>
                <a:cs typeface="Montserrat"/>
                <a:sym typeface="Montserrat"/>
              </a:rPr>
              <a:t>makes use of a doubly-linked list</a:t>
            </a:r>
            <a:endParaRPr sz="13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500">
              <a:solidFill>
                <a:srgbClr val="103452"/>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100">
              <a:solidFill>
                <a:srgbClr val="103452"/>
              </a:solidFill>
              <a:latin typeface="Montserrat"/>
              <a:ea typeface="Montserrat"/>
              <a:cs typeface="Montserrat"/>
              <a:sym typeface="Montserrat"/>
            </a:endParaRPr>
          </a:p>
          <a:p>
            <a:pPr indent="0" lvl="0" marL="0" rtl="0" algn="just">
              <a:lnSpc>
                <a:spcPct val="115000"/>
              </a:lnSpc>
              <a:spcBef>
                <a:spcPts val="1000"/>
              </a:spcBef>
              <a:spcAft>
                <a:spcPts val="1000"/>
              </a:spcAft>
              <a:buNone/>
            </a:pP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Lists can be used to implement a queue, but this will either come at a cost of time, since using the pop(n) function has an O(n) time complexity, or at a cost of space, since using pointers would mean that the list would grow infinitely but also have empty elements in the front.</a:t>
            </a:r>
            <a:endParaRPr sz="1500">
              <a:solidFill>
                <a:srgbClr val="103452"/>
              </a:solidFill>
              <a:latin typeface="Montserrat"/>
              <a:ea typeface="Montserrat"/>
              <a:cs typeface="Montserrat"/>
              <a:sym typeface="Montserrat"/>
            </a:endParaRPr>
          </a:p>
        </p:txBody>
      </p:sp>
      <p:pic>
        <p:nvPicPr>
          <p:cNvPr id="337" name="Google Shape;337;p40"/>
          <p:cNvPicPr preferRelativeResize="0"/>
          <p:nvPr/>
        </p:nvPicPr>
        <p:blipFill rotWithShape="1">
          <a:blip r:embed="rId5">
            <a:alphaModFix/>
          </a:blip>
          <a:srcRect b="59906" l="0" r="0" t="0"/>
          <a:stretch/>
        </p:blipFill>
        <p:spPr>
          <a:xfrm>
            <a:off x="1604125" y="1482388"/>
            <a:ext cx="6136399" cy="2289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3" name="Google Shape;343;p41"/>
          <p:cNvSpPr txBox="1"/>
          <p:nvPr/>
        </p:nvSpPr>
        <p:spPr>
          <a:xfrm>
            <a:off x="725800" y="434525"/>
            <a:ext cx="78468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Queues: </a:t>
            </a:r>
            <a:r>
              <a:rPr b="1" lang="en-GB" sz="3000">
                <a:solidFill>
                  <a:srgbClr val="103452"/>
                </a:solidFill>
                <a:latin typeface="Courier New"/>
                <a:ea typeface="Courier New"/>
                <a:cs typeface="Courier New"/>
                <a:sym typeface="Courier New"/>
              </a:rPr>
              <a:t>deque</a:t>
            </a:r>
            <a:r>
              <a:rPr b="1" lang="en-GB" sz="3000">
                <a:solidFill>
                  <a:srgbClr val="103452"/>
                </a:solidFill>
                <a:latin typeface="Montserrat"/>
                <a:ea typeface="Montserrat"/>
                <a:cs typeface="Montserrat"/>
                <a:sym typeface="Montserrat"/>
              </a:rPr>
              <a:t> Implementation </a:t>
            </a:r>
            <a:endParaRPr b="0" i="0" sz="1100" u="none" cap="none" strike="noStrike">
              <a:solidFill>
                <a:srgbClr val="103452"/>
              </a:solidFill>
              <a:latin typeface="Montserrat"/>
              <a:ea typeface="Montserrat"/>
              <a:cs typeface="Montserrat"/>
              <a:sym typeface="Montserrat"/>
            </a:endParaRPr>
          </a:p>
        </p:txBody>
      </p:sp>
      <p:pic>
        <p:nvPicPr>
          <p:cNvPr id="344" name="Google Shape;344;p4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345" name="Google Shape;345;p41"/>
          <p:cNvPicPr preferRelativeResize="0"/>
          <p:nvPr/>
        </p:nvPicPr>
        <p:blipFill rotWithShape="1">
          <a:blip r:embed="rId5">
            <a:alphaModFix/>
          </a:blip>
          <a:srcRect b="1432" l="0" r="0" t="43886"/>
          <a:stretch/>
        </p:blipFill>
        <p:spPr>
          <a:xfrm>
            <a:off x="1581000" y="1189055"/>
            <a:ext cx="6136399" cy="3122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grpSp>
        <p:nvGrpSpPr>
          <p:cNvPr id="350" name="Google Shape;350;p42"/>
          <p:cNvGrpSpPr/>
          <p:nvPr/>
        </p:nvGrpSpPr>
        <p:grpSpPr>
          <a:xfrm>
            <a:off x="0" y="0"/>
            <a:ext cx="9144000" cy="5143500"/>
            <a:chOff x="0" y="0"/>
            <a:chExt cx="9144000" cy="5143500"/>
          </a:xfrm>
        </p:grpSpPr>
        <p:pic>
          <p:nvPicPr>
            <p:cNvPr id="351" name="Google Shape;351;p4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2" name="Google Shape;352;p42"/>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53" name="Google Shape;353;p42"/>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Queue</a:t>
            </a:r>
            <a:r>
              <a:rPr b="1" lang="en-GB" sz="3000">
                <a:solidFill>
                  <a:srgbClr val="103452"/>
                </a:solidFill>
                <a:latin typeface="Montserrat"/>
                <a:ea typeface="Montserrat"/>
                <a:cs typeface="Montserrat"/>
                <a:sym typeface="Montserrat"/>
              </a:rPr>
              <a:t>s</a:t>
            </a:r>
            <a:endParaRPr b="0" i="0" sz="1100" u="none" cap="none" strike="noStrike">
              <a:solidFill>
                <a:srgbClr val="103452"/>
              </a:solidFill>
              <a:latin typeface="Montserrat"/>
              <a:ea typeface="Montserrat"/>
              <a:cs typeface="Montserrat"/>
              <a:sym typeface="Montserrat"/>
            </a:endParaRPr>
          </a:p>
        </p:txBody>
      </p:sp>
      <p:pic>
        <p:nvPicPr>
          <p:cNvPr id="354" name="Google Shape;354;p4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55" name="Google Shape;355;p42"/>
          <p:cNvSpPr txBox="1"/>
          <p:nvPr/>
        </p:nvSpPr>
        <p:spPr>
          <a:xfrm>
            <a:off x="1037425" y="1002175"/>
            <a:ext cx="3392100" cy="34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u="sng">
                <a:solidFill>
                  <a:srgbClr val="103452"/>
                </a:solidFill>
                <a:latin typeface="Montserrat"/>
                <a:ea typeface="Montserrat"/>
                <a:cs typeface="Montserrat"/>
                <a:sym typeface="Montserrat"/>
              </a:rPr>
              <a:t>Complexity Analysis</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Enqueue</a:t>
            </a:r>
            <a:endParaRPr b="1">
              <a:solidFill>
                <a:srgbClr val="103452"/>
              </a:solidFill>
              <a:latin typeface="Montserrat"/>
              <a:ea typeface="Montserrat"/>
              <a:cs typeface="Montserrat"/>
              <a:sym typeface="Montserrat"/>
            </a:endParaRPr>
          </a:p>
          <a:p>
            <a:pPr indent="-317500" lvl="2" marL="9144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Space: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No extra space used</a:t>
            </a:r>
            <a:endParaRPr sz="1300">
              <a:solidFill>
                <a:srgbClr val="103452"/>
              </a:solidFill>
              <a:latin typeface="Montserrat"/>
              <a:ea typeface="Montserrat"/>
              <a:cs typeface="Montserrat"/>
              <a:sym typeface="Montserrat"/>
            </a:endParaRPr>
          </a:p>
          <a:p>
            <a:pPr indent="-317500" lvl="2" marL="9144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Time: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S</a:t>
            </a:r>
            <a:r>
              <a:rPr lang="en-GB" sz="1300">
                <a:solidFill>
                  <a:srgbClr val="103452"/>
                </a:solidFill>
                <a:latin typeface="Montserrat"/>
                <a:ea typeface="Montserrat"/>
                <a:cs typeface="Montserrat"/>
                <a:sym typeface="Montserrat"/>
              </a:rPr>
              <a:t>ingle memory allocation </a:t>
            </a:r>
            <a:endParaRPr sz="1300">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done in constant time</a:t>
            </a:r>
            <a:endParaRPr sz="1300">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8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rPr b="1" lang="en-GB" sz="1500" u="sng">
                <a:solidFill>
                  <a:srgbClr val="103452"/>
                </a:solidFill>
                <a:latin typeface="Montserrat"/>
                <a:ea typeface="Montserrat"/>
                <a:cs typeface="Montserrat"/>
                <a:sym typeface="Montserrat"/>
              </a:rPr>
              <a:t>Common Uses</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Task Scheduling</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Resource Allocation</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Network Protocols </a:t>
            </a:r>
            <a:endParaRPr sz="1500">
              <a:solidFill>
                <a:srgbClr val="103452"/>
              </a:solidFill>
              <a:latin typeface="Montserrat"/>
              <a:ea typeface="Montserrat"/>
              <a:cs typeface="Montserrat"/>
              <a:sym typeface="Montserrat"/>
            </a:endParaRPr>
          </a:p>
        </p:txBody>
      </p:sp>
      <p:sp>
        <p:nvSpPr>
          <p:cNvPr id="356" name="Google Shape;356;p42"/>
          <p:cNvSpPr txBox="1"/>
          <p:nvPr/>
        </p:nvSpPr>
        <p:spPr>
          <a:xfrm>
            <a:off x="4737075" y="1002175"/>
            <a:ext cx="3392100" cy="34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Dequeue</a:t>
            </a:r>
            <a:endParaRPr b="1">
              <a:solidFill>
                <a:srgbClr val="103452"/>
              </a:solidFill>
              <a:latin typeface="Montserrat"/>
              <a:ea typeface="Montserrat"/>
              <a:cs typeface="Montserrat"/>
              <a:sym typeface="Montserrat"/>
            </a:endParaRPr>
          </a:p>
          <a:p>
            <a:pPr indent="-317500" lvl="2" marL="9144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Space: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No extra space used</a:t>
            </a:r>
            <a:endParaRPr sz="1300">
              <a:solidFill>
                <a:srgbClr val="103452"/>
              </a:solidFill>
              <a:latin typeface="Montserrat"/>
              <a:ea typeface="Montserrat"/>
              <a:cs typeface="Montserrat"/>
              <a:sym typeface="Montserrat"/>
            </a:endParaRPr>
          </a:p>
          <a:p>
            <a:pPr indent="-317500" lvl="2" marL="9144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Time: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Front p</a:t>
            </a:r>
            <a:r>
              <a:rPr lang="en-GB" sz="1300">
                <a:solidFill>
                  <a:srgbClr val="103452"/>
                </a:solidFill>
                <a:latin typeface="Montserrat"/>
                <a:ea typeface="Montserrat"/>
                <a:cs typeface="Montserrat"/>
                <a:sym typeface="Montserrat"/>
              </a:rPr>
              <a:t>ointer incremented by 1 and node deallocated</a:t>
            </a:r>
            <a:endParaRPr sz="1300">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8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Printing Queues</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Web Servers</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Breadth-First Search </a:t>
            </a:r>
            <a:endParaRPr sz="1500">
              <a:solidFill>
                <a:srgbClr val="10345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78" name="Google Shape;78;p16"/>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79" name="Google Shape;79;p1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80" name="Google Shape;80;p16"/>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81" name="Google Shape;81;p16"/>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rPr>
              <a:t>Feedback on Lectures</a:t>
            </a:r>
            <a:endParaRPr b="1" i="0" sz="1300" u="none" cap="none" strike="noStrike">
              <a:solidFill>
                <a:schemeClr val="dk1"/>
              </a:solidFill>
              <a:latin typeface="Montserrat"/>
              <a:ea typeface="Montserrat"/>
              <a:cs typeface="Montserrat"/>
              <a:sym typeface="Montserrat"/>
            </a:endParaRPr>
          </a:p>
        </p:txBody>
      </p:sp>
      <p:cxnSp>
        <p:nvCxnSpPr>
          <p:cNvPr id="82" name="Google Shape;82;p1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83" name="Google Shape;83;p16"/>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pSp>
        <p:nvGrpSpPr>
          <p:cNvPr id="361" name="Google Shape;361;p43"/>
          <p:cNvGrpSpPr/>
          <p:nvPr/>
        </p:nvGrpSpPr>
        <p:grpSpPr>
          <a:xfrm>
            <a:off x="0" y="0"/>
            <a:ext cx="9144000" cy="5143500"/>
            <a:chOff x="0" y="0"/>
            <a:chExt cx="9144000" cy="5143500"/>
          </a:xfrm>
        </p:grpSpPr>
        <p:pic>
          <p:nvPicPr>
            <p:cNvPr id="362" name="Google Shape;362;p4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63" name="Google Shape;363;p4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64" name="Google Shape;364;p43"/>
          <p:cNvSpPr txBox="1"/>
          <p:nvPr/>
        </p:nvSpPr>
        <p:spPr>
          <a:xfrm>
            <a:off x="748850" y="415325"/>
            <a:ext cx="78648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Priority </a:t>
            </a:r>
            <a:r>
              <a:rPr b="1" lang="en-GB" sz="3000">
                <a:solidFill>
                  <a:srgbClr val="103452"/>
                </a:solidFill>
                <a:latin typeface="Montserrat"/>
                <a:ea typeface="Montserrat"/>
                <a:cs typeface="Montserrat"/>
                <a:sym typeface="Montserrat"/>
              </a:rPr>
              <a:t>Queues</a:t>
            </a:r>
            <a:endParaRPr b="0" i="0" sz="1100" u="none" cap="none" strike="noStrike">
              <a:solidFill>
                <a:srgbClr val="103452"/>
              </a:solidFill>
              <a:latin typeface="Montserrat"/>
              <a:ea typeface="Montserrat"/>
              <a:cs typeface="Montserrat"/>
              <a:sym typeface="Montserrat"/>
            </a:endParaRPr>
          </a:p>
        </p:txBody>
      </p:sp>
      <p:pic>
        <p:nvPicPr>
          <p:cNvPr id="365" name="Google Shape;365;p4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66" name="Google Shape;366;p43"/>
          <p:cNvSpPr txBox="1"/>
          <p:nvPr/>
        </p:nvSpPr>
        <p:spPr>
          <a:xfrm>
            <a:off x="994275" y="1061825"/>
            <a:ext cx="3492600" cy="21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GB" sz="1500" u="sng">
                <a:solidFill>
                  <a:srgbClr val="103452"/>
                </a:solidFill>
                <a:latin typeface="Montserrat"/>
                <a:ea typeface="Montserrat"/>
                <a:cs typeface="Montserrat"/>
                <a:sym typeface="Montserrat"/>
              </a:rPr>
              <a:t>Method of Ordering</a:t>
            </a:r>
            <a:endParaRPr b="1">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Arranged according to the assigned </a:t>
            </a:r>
            <a:r>
              <a:rPr b="1" lang="en-GB">
                <a:solidFill>
                  <a:srgbClr val="103452"/>
                </a:solidFill>
                <a:latin typeface="Montserrat"/>
                <a:ea typeface="Montserrat"/>
                <a:cs typeface="Montserrat"/>
                <a:sym typeface="Montserrat"/>
              </a:rPr>
              <a:t>priority</a:t>
            </a:r>
            <a:r>
              <a:rPr lang="en-GB">
                <a:solidFill>
                  <a:srgbClr val="103452"/>
                </a:solidFill>
                <a:latin typeface="Montserrat"/>
                <a:ea typeface="Montserrat"/>
                <a:cs typeface="Montserrat"/>
                <a:sym typeface="Montserrat"/>
              </a:rPr>
              <a:t> of elements </a:t>
            </a:r>
            <a:endParaRPr>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1000"/>
              </a:spcAft>
              <a:buClr>
                <a:srgbClr val="103452"/>
              </a:buClr>
              <a:buSzPts val="1400"/>
              <a:buFont typeface="Montserrat"/>
              <a:buChar char="●"/>
            </a:pPr>
            <a:r>
              <a:rPr lang="en-GB">
                <a:solidFill>
                  <a:srgbClr val="103452"/>
                </a:solidFill>
                <a:latin typeface="Montserrat"/>
                <a:ea typeface="Montserrat"/>
                <a:cs typeface="Montserrat"/>
                <a:sym typeface="Montserrat"/>
              </a:rPr>
              <a:t>Order d</a:t>
            </a:r>
            <a:r>
              <a:rPr lang="en-GB">
                <a:solidFill>
                  <a:srgbClr val="103452"/>
                </a:solidFill>
                <a:latin typeface="Montserrat"/>
                <a:ea typeface="Montserrat"/>
                <a:cs typeface="Montserrat"/>
                <a:sym typeface="Montserrat"/>
              </a:rPr>
              <a:t>irection doesn’t matter, as long as </a:t>
            </a:r>
            <a:r>
              <a:rPr b="1" lang="en-GB">
                <a:solidFill>
                  <a:srgbClr val="103452"/>
                </a:solidFill>
                <a:latin typeface="Montserrat"/>
                <a:ea typeface="Montserrat"/>
                <a:cs typeface="Montserrat"/>
                <a:sym typeface="Montserrat"/>
              </a:rPr>
              <a:t>the highest priority elements are removed first</a:t>
            </a:r>
            <a:endParaRPr sz="1500">
              <a:solidFill>
                <a:srgbClr val="103452"/>
              </a:solidFill>
              <a:latin typeface="Montserrat"/>
              <a:ea typeface="Montserrat"/>
              <a:cs typeface="Montserrat"/>
              <a:sym typeface="Montserrat"/>
            </a:endParaRPr>
          </a:p>
        </p:txBody>
      </p:sp>
      <p:sp>
        <p:nvSpPr>
          <p:cNvPr id="367" name="Google Shape;367;p43"/>
          <p:cNvSpPr txBox="1"/>
          <p:nvPr/>
        </p:nvSpPr>
        <p:spPr>
          <a:xfrm>
            <a:off x="4804275" y="1061825"/>
            <a:ext cx="3676500" cy="153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GB" sz="1500" u="sng">
                <a:solidFill>
                  <a:srgbClr val="103452"/>
                </a:solidFill>
                <a:latin typeface="Montserrat"/>
                <a:ea typeface="Montserrat"/>
                <a:cs typeface="Montserrat"/>
                <a:sym typeface="Montserrat"/>
              </a:rPr>
              <a:t>Operations</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Enqueue: </a:t>
            </a:r>
            <a:r>
              <a:rPr lang="en-GB">
                <a:solidFill>
                  <a:srgbClr val="103452"/>
                </a:solidFill>
                <a:latin typeface="Montserrat"/>
                <a:ea typeface="Montserrat"/>
                <a:cs typeface="Montserrat"/>
                <a:sym typeface="Montserrat"/>
              </a:rPr>
              <a:t>Adds an element to the queue based on its priority</a:t>
            </a:r>
            <a:endParaRPr>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Dequeue: </a:t>
            </a:r>
            <a:r>
              <a:rPr lang="en-GB">
                <a:solidFill>
                  <a:srgbClr val="103452"/>
                </a:solidFill>
                <a:latin typeface="Montserrat"/>
                <a:ea typeface="Montserrat"/>
                <a:cs typeface="Montserrat"/>
                <a:sym typeface="Montserrat"/>
              </a:rPr>
              <a:t>Removes the highest priority element </a:t>
            </a:r>
            <a:r>
              <a:rPr lang="en-GB">
                <a:solidFill>
                  <a:srgbClr val="103452"/>
                </a:solidFill>
                <a:latin typeface="Montserrat"/>
                <a:ea typeface="Montserrat"/>
                <a:cs typeface="Montserrat"/>
                <a:sym typeface="Montserrat"/>
              </a:rPr>
              <a:t>from the queue</a:t>
            </a:r>
            <a:endParaRPr>
              <a:solidFill>
                <a:srgbClr val="103452"/>
              </a:solidFill>
              <a:latin typeface="Montserrat"/>
              <a:ea typeface="Montserrat"/>
              <a:cs typeface="Montserrat"/>
              <a:sym typeface="Montserrat"/>
            </a:endParaRPr>
          </a:p>
        </p:txBody>
      </p:sp>
      <p:graphicFrame>
        <p:nvGraphicFramePr>
          <p:cNvPr id="368" name="Google Shape;368;p43"/>
          <p:cNvGraphicFramePr/>
          <p:nvPr/>
        </p:nvGraphicFramePr>
        <p:xfrm>
          <a:off x="3142238" y="3426200"/>
          <a:ext cx="3000000" cy="3000000"/>
        </p:xfrm>
        <a:graphic>
          <a:graphicData uri="http://schemas.openxmlformats.org/drawingml/2006/table">
            <a:tbl>
              <a:tblPr>
                <a:noFill/>
                <a:tableStyleId>{D72895BF-0B0D-4D1D-BADD-2CBC44AD2D8C}</a:tableStyleId>
              </a:tblPr>
              <a:tblGrid>
                <a:gridCol w="615600"/>
                <a:gridCol w="615600"/>
                <a:gridCol w="615600"/>
                <a:gridCol w="615600"/>
                <a:gridCol w="615600"/>
              </a:tblGrid>
              <a:tr h="474775">
                <a:tc>
                  <a:txBody>
                    <a:bodyPr/>
                    <a:lstStyle/>
                    <a:p>
                      <a:pPr indent="0" lvl="0" marL="0" rtl="0" algn="ctr">
                        <a:spcBef>
                          <a:spcPts val="0"/>
                        </a:spcBef>
                        <a:spcAft>
                          <a:spcPts val="0"/>
                        </a:spcAft>
                        <a:buNone/>
                      </a:pPr>
                      <a:r>
                        <a:rPr lang="en-GB" sz="1000">
                          <a:solidFill>
                            <a:srgbClr val="434343"/>
                          </a:solidFill>
                          <a:latin typeface="Montserrat"/>
                          <a:ea typeface="Montserrat"/>
                          <a:cs typeface="Montserrat"/>
                          <a:sym typeface="Montserrat"/>
                        </a:rPr>
                        <a:t>Item 2</a:t>
                      </a:r>
                      <a:endParaRPr sz="10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GB" sz="1000">
                          <a:solidFill>
                            <a:srgbClr val="434343"/>
                          </a:solidFill>
                          <a:latin typeface="Montserrat"/>
                          <a:ea typeface="Montserrat"/>
                          <a:cs typeface="Montserrat"/>
                          <a:sym typeface="Montserrat"/>
                        </a:rPr>
                        <a:t>P: 10</a:t>
                      </a:r>
                      <a:endParaRPr sz="1000">
                        <a:solidFill>
                          <a:srgbClr val="434343"/>
                        </a:solidFill>
                        <a:latin typeface="Montserrat"/>
                        <a:ea typeface="Montserrat"/>
                        <a:cs typeface="Montserrat"/>
                        <a:sym typeface="Montserrat"/>
                      </a:endParaRPr>
                    </a:p>
                  </a:txBody>
                  <a:tcPr marT="91425" marB="91425" marR="91425" marL="91425" anchor="ctr">
                    <a:solidFill>
                      <a:srgbClr val="CCCCCC"/>
                    </a:solidFill>
                  </a:tcPr>
                </a:tc>
                <a:tc>
                  <a:txBody>
                    <a:bodyPr/>
                    <a:lstStyle/>
                    <a:p>
                      <a:pPr indent="0" lvl="0" marL="0" rtl="0" algn="ctr">
                        <a:spcBef>
                          <a:spcPts val="0"/>
                        </a:spcBef>
                        <a:spcAft>
                          <a:spcPts val="0"/>
                        </a:spcAft>
                        <a:buNone/>
                      </a:pPr>
                      <a:r>
                        <a:rPr lang="en-GB" sz="1000">
                          <a:solidFill>
                            <a:schemeClr val="dk1"/>
                          </a:solidFill>
                          <a:latin typeface="Montserrat"/>
                          <a:ea typeface="Montserrat"/>
                          <a:cs typeface="Montserrat"/>
                          <a:sym typeface="Montserrat"/>
                        </a:rPr>
                        <a:t>Item 3</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en-GB" sz="1000">
                          <a:solidFill>
                            <a:schemeClr val="dk1"/>
                          </a:solidFill>
                          <a:latin typeface="Montserrat"/>
                          <a:ea typeface="Montserrat"/>
                          <a:cs typeface="Montserrat"/>
                          <a:sym typeface="Montserrat"/>
                        </a:rPr>
                        <a:t>P: 8</a:t>
                      </a:r>
                      <a:endParaRPr sz="1000">
                        <a:solidFill>
                          <a:schemeClr val="dk1"/>
                        </a:solidFill>
                        <a:latin typeface="Montserrat"/>
                        <a:ea typeface="Montserrat"/>
                        <a:cs typeface="Montserrat"/>
                        <a:sym typeface="Montserrat"/>
                      </a:endParaRPr>
                    </a:p>
                  </a:txBody>
                  <a:tcPr marT="91425" marB="91425" marR="91425" marL="91425" anchor="ctr">
                    <a:solidFill>
                      <a:srgbClr val="FFF2CC"/>
                    </a:solidFill>
                  </a:tcPr>
                </a:tc>
                <a:tc>
                  <a:txBody>
                    <a:bodyPr/>
                    <a:lstStyle/>
                    <a:p>
                      <a:pPr indent="0" lvl="0" marL="0" rtl="0" algn="ctr">
                        <a:spcBef>
                          <a:spcPts val="0"/>
                        </a:spcBef>
                        <a:spcAft>
                          <a:spcPts val="0"/>
                        </a:spcAft>
                        <a:buNone/>
                      </a:pPr>
                      <a:r>
                        <a:rPr lang="en-GB" sz="1000">
                          <a:latin typeface="Montserrat"/>
                          <a:ea typeface="Montserrat"/>
                          <a:cs typeface="Montserrat"/>
                          <a:sym typeface="Montserrat"/>
                        </a:rPr>
                        <a:t>Item 1</a:t>
                      </a:r>
                      <a:endParaRPr sz="1000">
                        <a:latin typeface="Montserrat"/>
                        <a:ea typeface="Montserrat"/>
                        <a:cs typeface="Montserrat"/>
                        <a:sym typeface="Montserrat"/>
                      </a:endParaRPr>
                    </a:p>
                    <a:p>
                      <a:pPr indent="0" lvl="0" marL="0" rtl="0" algn="ctr">
                        <a:spcBef>
                          <a:spcPts val="0"/>
                        </a:spcBef>
                        <a:spcAft>
                          <a:spcPts val="0"/>
                        </a:spcAft>
                        <a:buNone/>
                      </a:pPr>
                      <a:r>
                        <a:rPr lang="en-GB" sz="1000">
                          <a:latin typeface="Montserrat"/>
                          <a:ea typeface="Montserrat"/>
                          <a:cs typeface="Montserrat"/>
                          <a:sym typeface="Montserrat"/>
                        </a:rPr>
                        <a:t>P: 7</a:t>
                      </a:r>
                      <a:endParaRPr sz="1000">
                        <a:latin typeface="Montserrat"/>
                        <a:ea typeface="Montserrat"/>
                        <a:cs typeface="Montserrat"/>
                        <a:sym typeface="Montserrat"/>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GB" sz="1000">
                          <a:latin typeface="Montserrat"/>
                          <a:ea typeface="Montserrat"/>
                          <a:cs typeface="Montserrat"/>
                          <a:sym typeface="Montserrat"/>
                        </a:rPr>
                        <a:t>Item 5</a:t>
                      </a:r>
                      <a:endParaRPr sz="1000">
                        <a:latin typeface="Montserrat"/>
                        <a:ea typeface="Montserrat"/>
                        <a:cs typeface="Montserrat"/>
                        <a:sym typeface="Montserrat"/>
                      </a:endParaRPr>
                    </a:p>
                    <a:p>
                      <a:pPr indent="0" lvl="0" marL="0" rtl="0" algn="ctr">
                        <a:spcBef>
                          <a:spcPts val="0"/>
                        </a:spcBef>
                        <a:spcAft>
                          <a:spcPts val="0"/>
                        </a:spcAft>
                        <a:buNone/>
                      </a:pPr>
                      <a:r>
                        <a:rPr lang="en-GB" sz="1000">
                          <a:latin typeface="Montserrat"/>
                          <a:ea typeface="Montserrat"/>
                          <a:cs typeface="Montserrat"/>
                          <a:sym typeface="Montserrat"/>
                        </a:rPr>
                        <a:t>P: 4</a:t>
                      </a:r>
                      <a:endParaRPr sz="1000">
                        <a:latin typeface="Montserrat"/>
                        <a:ea typeface="Montserrat"/>
                        <a:cs typeface="Montserrat"/>
                        <a:sym typeface="Montserrat"/>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GB" sz="1000">
                          <a:latin typeface="Montserrat"/>
                          <a:ea typeface="Montserrat"/>
                          <a:cs typeface="Montserrat"/>
                          <a:sym typeface="Montserrat"/>
                        </a:rPr>
                        <a:t>Item 4</a:t>
                      </a:r>
                      <a:endParaRPr sz="1000">
                        <a:latin typeface="Montserrat"/>
                        <a:ea typeface="Montserrat"/>
                        <a:cs typeface="Montserrat"/>
                        <a:sym typeface="Montserrat"/>
                      </a:endParaRPr>
                    </a:p>
                    <a:p>
                      <a:pPr indent="0" lvl="0" marL="0" rtl="0" algn="ctr">
                        <a:spcBef>
                          <a:spcPts val="0"/>
                        </a:spcBef>
                        <a:spcAft>
                          <a:spcPts val="0"/>
                        </a:spcAft>
                        <a:buNone/>
                      </a:pPr>
                      <a:r>
                        <a:rPr lang="en-GB" sz="1000">
                          <a:latin typeface="Montserrat"/>
                          <a:ea typeface="Montserrat"/>
                          <a:cs typeface="Montserrat"/>
                          <a:sym typeface="Montserrat"/>
                        </a:rPr>
                        <a:t>P: 1</a:t>
                      </a:r>
                      <a:endParaRPr sz="1000">
                        <a:latin typeface="Montserrat"/>
                        <a:ea typeface="Montserrat"/>
                        <a:cs typeface="Montserrat"/>
                        <a:sym typeface="Montserrat"/>
                      </a:endParaRPr>
                    </a:p>
                  </a:txBody>
                  <a:tcPr marT="91425" marB="91425" marR="91425" marL="91425" anchor="ctr">
                    <a:solidFill>
                      <a:srgbClr val="D9EAD3"/>
                    </a:solidFill>
                  </a:tcPr>
                </a:tc>
              </a:tr>
            </a:tbl>
          </a:graphicData>
        </a:graphic>
      </p:graphicFrame>
      <p:graphicFrame>
        <p:nvGraphicFramePr>
          <p:cNvPr id="369" name="Google Shape;369;p43"/>
          <p:cNvGraphicFramePr/>
          <p:nvPr/>
        </p:nvGraphicFramePr>
        <p:xfrm>
          <a:off x="2371388" y="3880550"/>
          <a:ext cx="3000000" cy="3000000"/>
        </p:xfrm>
        <a:graphic>
          <a:graphicData uri="http://schemas.openxmlformats.org/drawingml/2006/table">
            <a:tbl>
              <a:tblPr>
                <a:noFill/>
                <a:tableStyleId>{D72895BF-0B0D-4D1D-BADD-2CBC44AD2D8C}</a:tableStyleId>
              </a:tblPr>
              <a:tblGrid>
                <a:gridCol w="615600"/>
              </a:tblGrid>
              <a:tr h="381000">
                <a:tc>
                  <a:txBody>
                    <a:bodyPr/>
                    <a:lstStyle/>
                    <a:p>
                      <a:pPr indent="0" lvl="0" marL="0" rtl="0" algn="ctr">
                        <a:spcBef>
                          <a:spcPts val="0"/>
                        </a:spcBef>
                        <a:spcAft>
                          <a:spcPts val="0"/>
                        </a:spcAft>
                        <a:buNone/>
                      </a:pPr>
                      <a:r>
                        <a:rPr lang="en-GB" sz="1000">
                          <a:solidFill>
                            <a:srgbClr val="434343"/>
                          </a:solidFill>
                          <a:latin typeface="Montserrat"/>
                          <a:ea typeface="Montserrat"/>
                          <a:cs typeface="Montserrat"/>
                          <a:sym typeface="Montserrat"/>
                        </a:rPr>
                        <a:t>Item 2</a:t>
                      </a:r>
                      <a:endParaRPr sz="10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GB" sz="1000">
                          <a:solidFill>
                            <a:srgbClr val="434343"/>
                          </a:solidFill>
                          <a:latin typeface="Montserrat"/>
                          <a:ea typeface="Montserrat"/>
                          <a:cs typeface="Montserrat"/>
                          <a:sym typeface="Montserrat"/>
                        </a:rPr>
                        <a:t>P: 10</a:t>
                      </a:r>
                      <a:endParaRPr sz="1000">
                        <a:latin typeface="Montserrat"/>
                        <a:ea typeface="Montserrat"/>
                        <a:cs typeface="Montserrat"/>
                        <a:sym typeface="Montserrat"/>
                      </a:endParaRPr>
                    </a:p>
                  </a:txBody>
                  <a:tcPr marT="91425" marB="91425" marR="91425" marL="91425" anchor="ctr">
                    <a:solidFill>
                      <a:srgbClr val="FCE5CD"/>
                    </a:solidFill>
                  </a:tcPr>
                </a:tc>
              </a:tr>
            </a:tbl>
          </a:graphicData>
        </a:graphic>
      </p:graphicFrame>
      <p:graphicFrame>
        <p:nvGraphicFramePr>
          <p:cNvPr id="370" name="Google Shape;370;p43"/>
          <p:cNvGraphicFramePr/>
          <p:nvPr/>
        </p:nvGraphicFramePr>
        <p:xfrm>
          <a:off x="6375488" y="3880550"/>
          <a:ext cx="3000000" cy="3000000"/>
        </p:xfrm>
        <a:graphic>
          <a:graphicData uri="http://schemas.openxmlformats.org/drawingml/2006/table">
            <a:tbl>
              <a:tblPr>
                <a:noFill/>
                <a:tableStyleId>{D72895BF-0B0D-4D1D-BADD-2CBC44AD2D8C}</a:tableStyleId>
              </a:tblPr>
              <a:tblGrid>
                <a:gridCol w="615600"/>
              </a:tblGrid>
              <a:tr h="381000">
                <a:tc>
                  <a:txBody>
                    <a:bodyPr/>
                    <a:lstStyle/>
                    <a:p>
                      <a:pPr indent="0" lvl="0" marL="0" rtl="0" algn="ctr">
                        <a:spcBef>
                          <a:spcPts val="0"/>
                        </a:spcBef>
                        <a:spcAft>
                          <a:spcPts val="0"/>
                        </a:spcAft>
                        <a:buNone/>
                      </a:pPr>
                      <a:r>
                        <a:rPr lang="en-GB" sz="1000">
                          <a:solidFill>
                            <a:schemeClr val="dk1"/>
                          </a:solidFill>
                          <a:latin typeface="Montserrat"/>
                          <a:ea typeface="Montserrat"/>
                          <a:cs typeface="Montserrat"/>
                          <a:sym typeface="Montserrat"/>
                        </a:rPr>
                        <a:t>Item 5</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en-GB" sz="1000">
                          <a:solidFill>
                            <a:schemeClr val="dk1"/>
                          </a:solidFill>
                          <a:latin typeface="Montserrat"/>
                          <a:ea typeface="Montserrat"/>
                          <a:cs typeface="Montserrat"/>
                          <a:sym typeface="Montserrat"/>
                        </a:rPr>
                        <a:t>P: 4</a:t>
                      </a:r>
                      <a:endParaRPr sz="1000">
                        <a:solidFill>
                          <a:schemeClr val="dk1"/>
                        </a:solidFill>
                        <a:latin typeface="Montserrat"/>
                        <a:ea typeface="Montserrat"/>
                        <a:cs typeface="Montserrat"/>
                        <a:sym typeface="Montserrat"/>
                      </a:endParaRPr>
                    </a:p>
                  </a:txBody>
                  <a:tcPr marT="91425" marB="91425" marR="91425" marL="91425" anchor="ctr">
                    <a:solidFill>
                      <a:srgbClr val="C9DAF8"/>
                    </a:solidFill>
                  </a:tcPr>
                </a:tc>
              </a:tr>
            </a:tbl>
          </a:graphicData>
        </a:graphic>
      </p:graphicFrame>
      <p:sp>
        <p:nvSpPr>
          <p:cNvPr id="371" name="Google Shape;371;p43"/>
          <p:cNvSpPr/>
          <p:nvPr/>
        </p:nvSpPr>
        <p:spPr>
          <a:xfrm rot="-5400000">
            <a:off x="2804049" y="3540319"/>
            <a:ext cx="209509" cy="466903"/>
          </a:xfrm>
          <a:custGeom>
            <a:rect b="b" l="l" r="r" t="t"/>
            <a:pathLst>
              <a:path extrusionOk="0" h="32062" w="13353">
                <a:moveTo>
                  <a:pt x="0" y="15"/>
                </a:moveTo>
                <a:cubicBezTo>
                  <a:pt x="1306" y="74"/>
                  <a:pt x="5815" y="-163"/>
                  <a:pt x="7833" y="371"/>
                </a:cubicBezTo>
                <a:cubicBezTo>
                  <a:pt x="9851" y="905"/>
                  <a:pt x="11216" y="1440"/>
                  <a:pt x="12106" y="3220"/>
                </a:cubicBezTo>
                <a:cubicBezTo>
                  <a:pt x="12996" y="5001"/>
                  <a:pt x="12997" y="6247"/>
                  <a:pt x="13175" y="11054"/>
                </a:cubicBezTo>
                <a:cubicBezTo>
                  <a:pt x="13353" y="15861"/>
                  <a:pt x="13175" y="28561"/>
                  <a:pt x="13175" y="32062"/>
                </a:cubicBezTo>
              </a:path>
            </a:pathLst>
          </a:custGeom>
          <a:noFill/>
          <a:ln cap="flat" cmpd="sng" w="9525">
            <a:solidFill>
              <a:schemeClr val="dk2"/>
            </a:solidFill>
            <a:prstDash val="solid"/>
            <a:round/>
            <a:headEnd len="med" w="med" type="stealth"/>
            <a:tailEnd len="med" w="med" type="none"/>
          </a:ln>
        </p:spPr>
      </p:sp>
      <p:sp>
        <p:nvSpPr>
          <p:cNvPr id="372" name="Google Shape;372;p43"/>
          <p:cNvSpPr/>
          <p:nvPr/>
        </p:nvSpPr>
        <p:spPr>
          <a:xfrm flipH="1" rot="-5400537">
            <a:off x="5734730" y="3489286"/>
            <a:ext cx="213648" cy="1062775"/>
          </a:xfrm>
          <a:custGeom>
            <a:rect b="b" l="l" r="r" t="t"/>
            <a:pathLst>
              <a:path extrusionOk="0" h="32062" w="13353">
                <a:moveTo>
                  <a:pt x="0" y="15"/>
                </a:moveTo>
                <a:cubicBezTo>
                  <a:pt x="1306" y="74"/>
                  <a:pt x="5815" y="-163"/>
                  <a:pt x="7833" y="371"/>
                </a:cubicBezTo>
                <a:cubicBezTo>
                  <a:pt x="9851" y="905"/>
                  <a:pt x="11216" y="1440"/>
                  <a:pt x="12106" y="3220"/>
                </a:cubicBezTo>
                <a:cubicBezTo>
                  <a:pt x="12996" y="5001"/>
                  <a:pt x="12997" y="6247"/>
                  <a:pt x="13175" y="11054"/>
                </a:cubicBezTo>
                <a:cubicBezTo>
                  <a:pt x="13353" y="15861"/>
                  <a:pt x="13175" y="28561"/>
                  <a:pt x="13175" y="32062"/>
                </a:cubicBezTo>
              </a:path>
            </a:pathLst>
          </a:custGeom>
          <a:noFill/>
          <a:ln cap="flat" cmpd="sng" w="9525">
            <a:solidFill>
              <a:schemeClr val="dk2"/>
            </a:solidFill>
            <a:prstDash val="solid"/>
            <a:round/>
            <a:headEnd len="med" w="med" type="stealth"/>
            <a:tailEnd len="med" w="med" type="none"/>
          </a:ln>
        </p:spPr>
      </p:sp>
      <p:sp>
        <p:nvSpPr>
          <p:cNvPr id="373" name="Google Shape;373;p43"/>
          <p:cNvSpPr txBox="1"/>
          <p:nvPr/>
        </p:nvSpPr>
        <p:spPr>
          <a:xfrm>
            <a:off x="1669100" y="3288025"/>
            <a:ext cx="13179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2"/>
                </a:solidFill>
                <a:latin typeface="Montserrat"/>
                <a:ea typeface="Montserrat"/>
                <a:cs typeface="Montserrat"/>
                <a:sym typeface="Montserrat"/>
              </a:rPr>
              <a:t>DEQUEUE</a:t>
            </a:r>
            <a:endParaRPr b="1">
              <a:solidFill>
                <a:schemeClr val="dk2"/>
              </a:solidFill>
              <a:latin typeface="Montserrat"/>
              <a:ea typeface="Montserrat"/>
              <a:cs typeface="Montserrat"/>
              <a:sym typeface="Montserrat"/>
            </a:endParaRPr>
          </a:p>
        </p:txBody>
      </p:sp>
      <p:sp>
        <p:nvSpPr>
          <p:cNvPr id="374" name="Google Shape;374;p43"/>
          <p:cNvSpPr txBox="1"/>
          <p:nvPr/>
        </p:nvSpPr>
        <p:spPr>
          <a:xfrm>
            <a:off x="6375500" y="3288025"/>
            <a:ext cx="13179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2"/>
                </a:solidFill>
                <a:latin typeface="Montserrat"/>
                <a:ea typeface="Montserrat"/>
                <a:cs typeface="Montserrat"/>
                <a:sym typeface="Montserrat"/>
              </a:rPr>
              <a:t>ENQUEUE</a:t>
            </a:r>
            <a:endParaRPr b="1">
              <a:solidFill>
                <a:schemeClr val="dk2"/>
              </a:solidFill>
              <a:latin typeface="Montserrat"/>
              <a:ea typeface="Montserrat"/>
              <a:cs typeface="Montserrat"/>
              <a:sym typeface="Montserrat"/>
            </a:endParaRPr>
          </a:p>
        </p:txBody>
      </p:sp>
      <p:cxnSp>
        <p:nvCxnSpPr>
          <p:cNvPr id="375" name="Google Shape;375;p43"/>
          <p:cNvCxnSpPr>
            <a:stCxn id="376" idx="2"/>
          </p:cNvCxnSpPr>
          <p:nvPr/>
        </p:nvCxnSpPr>
        <p:spPr>
          <a:xfrm>
            <a:off x="4073200" y="3242604"/>
            <a:ext cx="600" cy="183600"/>
          </a:xfrm>
          <a:prstGeom prst="straightConnector1">
            <a:avLst/>
          </a:prstGeom>
          <a:noFill/>
          <a:ln cap="flat" cmpd="sng" w="9525">
            <a:solidFill>
              <a:schemeClr val="dk2"/>
            </a:solidFill>
            <a:prstDash val="solid"/>
            <a:round/>
            <a:headEnd len="med" w="med" type="none"/>
            <a:tailEnd len="med" w="med" type="stealth"/>
          </a:ln>
        </p:spPr>
      </p:cxnSp>
      <p:sp>
        <p:nvSpPr>
          <p:cNvPr id="376" name="Google Shape;376;p43"/>
          <p:cNvSpPr txBox="1"/>
          <p:nvPr/>
        </p:nvSpPr>
        <p:spPr>
          <a:xfrm>
            <a:off x="3807700" y="3078504"/>
            <a:ext cx="531000" cy="16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Montserrat"/>
                <a:ea typeface="Montserrat"/>
                <a:cs typeface="Montserrat"/>
                <a:sym typeface="Montserrat"/>
              </a:rPr>
              <a:t>front</a:t>
            </a:r>
            <a:endParaRPr sz="1000">
              <a:solidFill>
                <a:schemeClr val="dk2"/>
              </a:solidFill>
              <a:latin typeface="Montserrat"/>
              <a:ea typeface="Montserrat"/>
              <a:cs typeface="Montserrat"/>
              <a:sym typeface="Montserrat"/>
            </a:endParaRPr>
          </a:p>
        </p:txBody>
      </p:sp>
      <p:cxnSp>
        <p:nvCxnSpPr>
          <p:cNvPr id="377" name="Google Shape;377;p43"/>
          <p:cNvCxnSpPr>
            <a:stCxn id="378" idx="2"/>
          </p:cNvCxnSpPr>
          <p:nvPr/>
        </p:nvCxnSpPr>
        <p:spPr>
          <a:xfrm>
            <a:off x="5906600" y="3242604"/>
            <a:ext cx="600" cy="183600"/>
          </a:xfrm>
          <a:prstGeom prst="straightConnector1">
            <a:avLst/>
          </a:prstGeom>
          <a:noFill/>
          <a:ln cap="flat" cmpd="sng" w="9525">
            <a:solidFill>
              <a:schemeClr val="dk2"/>
            </a:solidFill>
            <a:prstDash val="solid"/>
            <a:round/>
            <a:headEnd len="med" w="med" type="none"/>
            <a:tailEnd len="med" w="med" type="stealth"/>
          </a:ln>
        </p:spPr>
      </p:cxnSp>
      <p:sp>
        <p:nvSpPr>
          <p:cNvPr id="378" name="Google Shape;378;p43"/>
          <p:cNvSpPr txBox="1"/>
          <p:nvPr/>
        </p:nvSpPr>
        <p:spPr>
          <a:xfrm>
            <a:off x="5641100" y="3078504"/>
            <a:ext cx="531000" cy="16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Montserrat"/>
                <a:ea typeface="Montserrat"/>
                <a:cs typeface="Montserrat"/>
                <a:sym typeface="Montserrat"/>
              </a:rPr>
              <a:t>back</a:t>
            </a:r>
            <a:endParaRPr sz="1000">
              <a:solidFill>
                <a:schemeClr val="dk2"/>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4" name="Google Shape;384;p44"/>
          <p:cNvSpPr txBox="1"/>
          <p:nvPr/>
        </p:nvSpPr>
        <p:spPr>
          <a:xfrm>
            <a:off x="755975" y="438675"/>
            <a:ext cx="7832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Priority </a:t>
            </a:r>
            <a:r>
              <a:rPr b="1" lang="en-GB" sz="3000">
                <a:solidFill>
                  <a:srgbClr val="103452"/>
                </a:solidFill>
                <a:latin typeface="Montserrat"/>
                <a:ea typeface="Montserrat"/>
                <a:cs typeface="Montserrat"/>
                <a:sym typeface="Montserrat"/>
              </a:rPr>
              <a:t>Queues: List Implementation </a:t>
            </a:r>
            <a:endParaRPr b="0" i="0" sz="1100" u="none" cap="none" strike="noStrike">
              <a:solidFill>
                <a:srgbClr val="103452"/>
              </a:solidFill>
              <a:latin typeface="Montserrat"/>
              <a:ea typeface="Montserrat"/>
              <a:cs typeface="Montserrat"/>
              <a:sym typeface="Montserrat"/>
            </a:endParaRPr>
          </a:p>
        </p:txBody>
      </p:sp>
      <p:pic>
        <p:nvPicPr>
          <p:cNvPr id="385" name="Google Shape;385;p4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86" name="Google Shape;386;p44"/>
          <p:cNvSpPr txBox="1"/>
          <p:nvPr/>
        </p:nvSpPr>
        <p:spPr>
          <a:xfrm>
            <a:off x="1016825" y="3677375"/>
            <a:ext cx="7311000" cy="737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1000"/>
              </a:spcAft>
              <a:buNone/>
            </a:pP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The sort function is used at all times so elements are added to a sorted list which improves time complexities. The list is sorted in ascending order so that the element at the end of the list has the highest priority thus the pop() will have a O(1) complexity.</a:t>
            </a:r>
            <a:endParaRPr sz="1500">
              <a:solidFill>
                <a:srgbClr val="103452"/>
              </a:solidFill>
              <a:latin typeface="Montserrat"/>
              <a:ea typeface="Montserrat"/>
              <a:cs typeface="Montserrat"/>
              <a:sym typeface="Montserrat"/>
            </a:endParaRPr>
          </a:p>
        </p:txBody>
      </p:sp>
      <p:pic>
        <p:nvPicPr>
          <p:cNvPr id="387" name="Google Shape;387;p44"/>
          <p:cNvPicPr preferRelativeResize="0"/>
          <p:nvPr/>
        </p:nvPicPr>
        <p:blipFill rotWithShape="1">
          <a:blip r:embed="rId5">
            <a:alphaModFix/>
          </a:blip>
          <a:srcRect b="44043" l="0" r="0" t="1881"/>
          <a:stretch/>
        </p:blipFill>
        <p:spPr>
          <a:xfrm>
            <a:off x="1524786" y="1282150"/>
            <a:ext cx="6295091" cy="21094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3" name="Google Shape;393;p45"/>
          <p:cNvSpPr txBox="1"/>
          <p:nvPr/>
        </p:nvSpPr>
        <p:spPr>
          <a:xfrm>
            <a:off x="755975" y="447900"/>
            <a:ext cx="7832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Priority Queues: List Implementation </a:t>
            </a:r>
            <a:endParaRPr b="0" i="0" sz="1100" u="none" cap="none" strike="noStrike">
              <a:solidFill>
                <a:srgbClr val="103452"/>
              </a:solidFill>
              <a:latin typeface="Montserrat"/>
              <a:ea typeface="Montserrat"/>
              <a:cs typeface="Montserrat"/>
              <a:sym typeface="Montserrat"/>
            </a:endParaRPr>
          </a:p>
        </p:txBody>
      </p:sp>
      <p:pic>
        <p:nvPicPr>
          <p:cNvPr id="394" name="Google Shape;394;p4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395" name="Google Shape;395;p45"/>
          <p:cNvPicPr preferRelativeResize="0"/>
          <p:nvPr/>
        </p:nvPicPr>
        <p:blipFill rotWithShape="1">
          <a:blip r:embed="rId5">
            <a:alphaModFix/>
          </a:blip>
          <a:srcRect b="42335" l="-590" r="590" t="33839"/>
          <a:stretch/>
        </p:blipFill>
        <p:spPr>
          <a:xfrm>
            <a:off x="1528863" y="1585975"/>
            <a:ext cx="6286924" cy="1599824"/>
          </a:xfrm>
          <a:prstGeom prst="rect">
            <a:avLst/>
          </a:prstGeom>
          <a:noFill/>
          <a:ln>
            <a:noFill/>
          </a:ln>
        </p:spPr>
      </p:pic>
      <p:sp>
        <p:nvSpPr>
          <p:cNvPr id="396" name="Google Shape;396;p45"/>
          <p:cNvSpPr txBox="1"/>
          <p:nvPr/>
        </p:nvSpPr>
        <p:spPr>
          <a:xfrm>
            <a:off x="971900" y="3583550"/>
            <a:ext cx="7311000" cy="737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1000"/>
              </a:spcAft>
              <a:buNone/>
            </a:pP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The sort function is used at all times so elements are added to a sorted list which improves time complexities. The list is sorted in ascending order so that the element at the end of the list has the highest priority thus the pop() will have a O(1) complexity.</a:t>
            </a:r>
            <a:endParaRPr sz="1500">
              <a:solidFill>
                <a:srgbClr val="103452"/>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02" name="Google Shape;402;p46"/>
          <p:cNvSpPr txBox="1"/>
          <p:nvPr/>
        </p:nvSpPr>
        <p:spPr>
          <a:xfrm>
            <a:off x="755975" y="447900"/>
            <a:ext cx="7832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Priority Queues: List Implementation </a:t>
            </a:r>
            <a:endParaRPr b="0" i="0" sz="1100" u="none" cap="none" strike="noStrike">
              <a:solidFill>
                <a:srgbClr val="103452"/>
              </a:solidFill>
              <a:latin typeface="Montserrat"/>
              <a:ea typeface="Montserrat"/>
              <a:cs typeface="Montserrat"/>
              <a:sym typeface="Montserrat"/>
            </a:endParaRPr>
          </a:p>
        </p:txBody>
      </p:sp>
      <p:pic>
        <p:nvPicPr>
          <p:cNvPr id="403" name="Google Shape;403;p4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404" name="Google Shape;404;p46"/>
          <p:cNvPicPr preferRelativeResize="0"/>
          <p:nvPr/>
        </p:nvPicPr>
        <p:blipFill rotWithShape="1">
          <a:blip r:embed="rId5">
            <a:alphaModFix/>
          </a:blip>
          <a:srcRect b="0" l="0" r="0" t="59750"/>
          <a:stretch/>
        </p:blipFill>
        <p:spPr>
          <a:xfrm>
            <a:off x="1528875" y="1094400"/>
            <a:ext cx="6286901" cy="2702650"/>
          </a:xfrm>
          <a:prstGeom prst="rect">
            <a:avLst/>
          </a:prstGeom>
          <a:noFill/>
          <a:ln>
            <a:noFill/>
          </a:ln>
        </p:spPr>
      </p:pic>
      <p:sp>
        <p:nvSpPr>
          <p:cNvPr id="405" name="Google Shape;405;p46"/>
          <p:cNvSpPr txBox="1"/>
          <p:nvPr/>
        </p:nvSpPr>
        <p:spPr>
          <a:xfrm>
            <a:off x="1016825" y="3816075"/>
            <a:ext cx="7311000" cy="737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1000"/>
              </a:spcAft>
              <a:buNone/>
            </a:pP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The sort function is used at all times so elements are added to a sorted list which improves time complexities. The list is sorted in ascending order so that the element at the end of the list has the highest priority thus the pop() will have a O(1) complexity.</a:t>
            </a:r>
            <a:endParaRPr sz="1500">
              <a:solidFill>
                <a:srgbClr val="103452"/>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11" name="Google Shape;411;p47"/>
          <p:cNvSpPr txBox="1"/>
          <p:nvPr/>
        </p:nvSpPr>
        <p:spPr>
          <a:xfrm>
            <a:off x="772025" y="467150"/>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900">
                <a:solidFill>
                  <a:srgbClr val="103452"/>
                </a:solidFill>
                <a:latin typeface="Montserrat"/>
                <a:ea typeface="Montserrat"/>
                <a:cs typeface="Montserrat"/>
                <a:sym typeface="Montserrat"/>
              </a:rPr>
              <a:t>Priority </a:t>
            </a:r>
            <a:r>
              <a:rPr b="1" lang="en-GB" sz="2900">
                <a:solidFill>
                  <a:srgbClr val="103452"/>
                </a:solidFill>
                <a:latin typeface="Montserrat"/>
                <a:ea typeface="Montserrat"/>
                <a:cs typeface="Montserrat"/>
                <a:sym typeface="Montserrat"/>
              </a:rPr>
              <a:t>Queues: </a:t>
            </a:r>
            <a:r>
              <a:rPr b="1" lang="en-GB" sz="2900">
                <a:solidFill>
                  <a:srgbClr val="103452"/>
                </a:solidFill>
                <a:latin typeface="Courier New"/>
                <a:ea typeface="Courier New"/>
                <a:cs typeface="Courier New"/>
                <a:sym typeface="Courier New"/>
              </a:rPr>
              <a:t>queue</a:t>
            </a:r>
            <a:r>
              <a:rPr b="1" lang="en-GB" sz="2900">
                <a:solidFill>
                  <a:srgbClr val="103452"/>
                </a:solidFill>
                <a:latin typeface="Montserrat"/>
                <a:ea typeface="Montserrat"/>
                <a:cs typeface="Montserrat"/>
                <a:sym typeface="Montserrat"/>
              </a:rPr>
              <a:t> Implementation </a:t>
            </a:r>
            <a:endParaRPr b="0" i="0" sz="1000" u="none" cap="none" strike="noStrike">
              <a:solidFill>
                <a:srgbClr val="103452"/>
              </a:solidFill>
              <a:latin typeface="Montserrat"/>
              <a:ea typeface="Montserrat"/>
              <a:cs typeface="Montserrat"/>
              <a:sym typeface="Montserrat"/>
            </a:endParaRPr>
          </a:p>
        </p:txBody>
      </p:sp>
      <p:pic>
        <p:nvPicPr>
          <p:cNvPr id="412" name="Google Shape;412;p4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413" name="Google Shape;413;p47"/>
          <p:cNvSpPr txBox="1"/>
          <p:nvPr/>
        </p:nvSpPr>
        <p:spPr>
          <a:xfrm>
            <a:off x="1016825" y="3967200"/>
            <a:ext cx="7311000" cy="48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1000"/>
              </a:spcAft>
              <a:buNone/>
            </a:pP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This implementation makes use of a structure called a min-heap to improve efficiency. A min-heap maintains that all parent nodes are less than or equal to all child nodes.</a:t>
            </a:r>
            <a:endParaRPr sz="1500">
              <a:solidFill>
                <a:srgbClr val="103452"/>
              </a:solidFill>
              <a:latin typeface="Montserrat"/>
              <a:ea typeface="Montserrat"/>
              <a:cs typeface="Montserrat"/>
              <a:sym typeface="Montserrat"/>
            </a:endParaRPr>
          </a:p>
        </p:txBody>
      </p:sp>
      <p:pic>
        <p:nvPicPr>
          <p:cNvPr id="414" name="Google Shape;414;p47"/>
          <p:cNvPicPr preferRelativeResize="0"/>
          <p:nvPr/>
        </p:nvPicPr>
        <p:blipFill rotWithShape="1">
          <a:blip r:embed="rId5">
            <a:alphaModFix/>
          </a:blip>
          <a:srcRect b="62742" l="0" r="0" t="0"/>
          <a:stretch/>
        </p:blipFill>
        <p:spPr>
          <a:xfrm>
            <a:off x="1396825" y="1380375"/>
            <a:ext cx="6551001" cy="2267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20" name="Google Shape;420;p48"/>
          <p:cNvSpPr txBox="1"/>
          <p:nvPr/>
        </p:nvSpPr>
        <p:spPr>
          <a:xfrm>
            <a:off x="772025" y="467150"/>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900">
                <a:solidFill>
                  <a:srgbClr val="103452"/>
                </a:solidFill>
                <a:latin typeface="Montserrat"/>
                <a:ea typeface="Montserrat"/>
                <a:cs typeface="Montserrat"/>
                <a:sym typeface="Montserrat"/>
              </a:rPr>
              <a:t>Priority Queues: </a:t>
            </a:r>
            <a:r>
              <a:rPr b="1" lang="en-GB" sz="2900">
                <a:solidFill>
                  <a:srgbClr val="103452"/>
                </a:solidFill>
                <a:latin typeface="Courier New"/>
                <a:ea typeface="Courier New"/>
                <a:cs typeface="Courier New"/>
                <a:sym typeface="Courier New"/>
              </a:rPr>
              <a:t>queue</a:t>
            </a:r>
            <a:r>
              <a:rPr b="1" lang="en-GB" sz="2900">
                <a:solidFill>
                  <a:srgbClr val="103452"/>
                </a:solidFill>
                <a:latin typeface="Montserrat"/>
                <a:ea typeface="Montserrat"/>
                <a:cs typeface="Montserrat"/>
                <a:sym typeface="Montserrat"/>
              </a:rPr>
              <a:t> Implementation </a:t>
            </a:r>
            <a:endParaRPr b="0" i="0" sz="1000" u="none" cap="none" strike="noStrike">
              <a:solidFill>
                <a:srgbClr val="103452"/>
              </a:solidFill>
              <a:latin typeface="Montserrat"/>
              <a:ea typeface="Montserrat"/>
              <a:cs typeface="Montserrat"/>
              <a:sym typeface="Montserrat"/>
            </a:endParaRPr>
          </a:p>
        </p:txBody>
      </p:sp>
      <p:pic>
        <p:nvPicPr>
          <p:cNvPr id="421" name="Google Shape;421;p4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422" name="Google Shape;422;p48"/>
          <p:cNvSpPr txBox="1"/>
          <p:nvPr/>
        </p:nvSpPr>
        <p:spPr>
          <a:xfrm>
            <a:off x="1016825" y="3510000"/>
            <a:ext cx="7311000" cy="48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This implementation makes use of a structure called a min-heap to improve efficiency. A min-heap maintains that all parent nodes are less than or equal to all child nodes.</a:t>
            </a:r>
            <a:endParaRPr sz="1500">
              <a:solidFill>
                <a:srgbClr val="103452"/>
              </a:solidFill>
              <a:latin typeface="Montserrat"/>
              <a:ea typeface="Montserrat"/>
              <a:cs typeface="Montserrat"/>
              <a:sym typeface="Montserrat"/>
            </a:endParaRPr>
          </a:p>
        </p:txBody>
      </p:sp>
      <p:pic>
        <p:nvPicPr>
          <p:cNvPr id="423" name="Google Shape;423;p48"/>
          <p:cNvPicPr preferRelativeResize="0"/>
          <p:nvPr/>
        </p:nvPicPr>
        <p:blipFill rotWithShape="1">
          <a:blip r:embed="rId5">
            <a:alphaModFix/>
          </a:blip>
          <a:srcRect b="34030" l="0" r="0" t="40409"/>
          <a:stretch/>
        </p:blipFill>
        <p:spPr>
          <a:xfrm>
            <a:off x="1396825" y="1662450"/>
            <a:ext cx="6551001" cy="1555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4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29" name="Google Shape;429;p49"/>
          <p:cNvSpPr txBox="1"/>
          <p:nvPr/>
        </p:nvSpPr>
        <p:spPr>
          <a:xfrm>
            <a:off x="772025" y="467150"/>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2900">
                <a:solidFill>
                  <a:srgbClr val="103452"/>
                </a:solidFill>
                <a:latin typeface="Montserrat"/>
                <a:ea typeface="Montserrat"/>
                <a:cs typeface="Montserrat"/>
                <a:sym typeface="Montserrat"/>
              </a:rPr>
              <a:t>Priority Queues: </a:t>
            </a:r>
            <a:r>
              <a:rPr b="1" lang="en-GB" sz="2900">
                <a:solidFill>
                  <a:srgbClr val="103452"/>
                </a:solidFill>
                <a:latin typeface="Courier New"/>
                <a:ea typeface="Courier New"/>
                <a:cs typeface="Courier New"/>
                <a:sym typeface="Courier New"/>
              </a:rPr>
              <a:t>queue</a:t>
            </a:r>
            <a:r>
              <a:rPr b="1" lang="en-GB" sz="2900">
                <a:solidFill>
                  <a:srgbClr val="103452"/>
                </a:solidFill>
                <a:latin typeface="Montserrat"/>
                <a:ea typeface="Montserrat"/>
                <a:cs typeface="Montserrat"/>
                <a:sym typeface="Montserrat"/>
              </a:rPr>
              <a:t> Implementation </a:t>
            </a:r>
            <a:endParaRPr b="0" i="0" sz="1000" u="none" cap="none" strike="noStrike">
              <a:solidFill>
                <a:srgbClr val="103452"/>
              </a:solidFill>
              <a:latin typeface="Montserrat"/>
              <a:ea typeface="Montserrat"/>
              <a:cs typeface="Montserrat"/>
              <a:sym typeface="Montserrat"/>
            </a:endParaRPr>
          </a:p>
        </p:txBody>
      </p:sp>
      <p:pic>
        <p:nvPicPr>
          <p:cNvPr id="430" name="Google Shape;430;p4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431" name="Google Shape;431;p49"/>
          <p:cNvSpPr txBox="1"/>
          <p:nvPr/>
        </p:nvSpPr>
        <p:spPr>
          <a:xfrm>
            <a:off x="1016825" y="3814800"/>
            <a:ext cx="7311000" cy="48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rPr b="1" lang="en-GB" sz="1100">
                <a:solidFill>
                  <a:srgbClr val="103452"/>
                </a:solidFill>
                <a:latin typeface="Montserrat"/>
                <a:ea typeface="Montserrat"/>
                <a:cs typeface="Montserrat"/>
                <a:sym typeface="Montserrat"/>
              </a:rPr>
              <a:t>Note: </a:t>
            </a:r>
            <a:r>
              <a:rPr lang="en-GB" sz="1100">
                <a:solidFill>
                  <a:srgbClr val="103452"/>
                </a:solidFill>
                <a:latin typeface="Montserrat"/>
                <a:ea typeface="Montserrat"/>
                <a:cs typeface="Montserrat"/>
                <a:sym typeface="Montserrat"/>
              </a:rPr>
              <a:t>This implementation makes use of a structure called a mini-heap to improve efficiency. A min-heap maintains that all parent nodes are less than or equal to all child nodes.</a:t>
            </a:r>
            <a:endParaRPr sz="1500">
              <a:solidFill>
                <a:srgbClr val="103452"/>
              </a:solidFill>
              <a:latin typeface="Montserrat"/>
              <a:ea typeface="Montserrat"/>
              <a:cs typeface="Montserrat"/>
              <a:sym typeface="Montserrat"/>
            </a:endParaRPr>
          </a:p>
        </p:txBody>
      </p:sp>
      <p:pic>
        <p:nvPicPr>
          <p:cNvPr id="432" name="Google Shape;432;p49"/>
          <p:cNvPicPr preferRelativeResize="0"/>
          <p:nvPr/>
        </p:nvPicPr>
        <p:blipFill rotWithShape="1">
          <a:blip r:embed="rId5">
            <a:alphaModFix/>
          </a:blip>
          <a:srcRect b="0" l="0" r="0" t="66542"/>
          <a:stretch/>
        </p:blipFill>
        <p:spPr>
          <a:xfrm>
            <a:off x="1396825" y="1514575"/>
            <a:ext cx="6551001" cy="2036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50"/>
          <p:cNvGrpSpPr/>
          <p:nvPr/>
        </p:nvGrpSpPr>
        <p:grpSpPr>
          <a:xfrm>
            <a:off x="0" y="0"/>
            <a:ext cx="9144000" cy="5143500"/>
            <a:chOff x="0" y="0"/>
            <a:chExt cx="9144000" cy="5143500"/>
          </a:xfrm>
        </p:grpSpPr>
        <p:pic>
          <p:nvPicPr>
            <p:cNvPr id="438" name="Google Shape;438;p5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39" name="Google Shape;439;p50"/>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40" name="Google Shape;440;p50"/>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Priority </a:t>
            </a:r>
            <a:r>
              <a:rPr b="1" lang="en-GB" sz="3000">
                <a:solidFill>
                  <a:srgbClr val="103452"/>
                </a:solidFill>
                <a:latin typeface="Montserrat"/>
                <a:ea typeface="Montserrat"/>
                <a:cs typeface="Montserrat"/>
                <a:sym typeface="Montserrat"/>
              </a:rPr>
              <a:t>Queues</a:t>
            </a:r>
            <a:endParaRPr b="0" i="0" sz="1100" u="none" cap="none" strike="noStrike">
              <a:solidFill>
                <a:srgbClr val="103452"/>
              </a:solidFill>
              <a:latin typeface="Montserrat"/>
              <a:ea typeface="Montserrat"/>
              <a:cs typeface="Montserrat"/>
              <a:sym typeface="Montserrat"/>
            </a:endParaRPr>
          </a:p>
        </p:txBody>
      </p:sp>
      <p:pic>
        <p:nvPicPr>
          <p:cNvPr id="441" name="Google Shape;441;p5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442" name="Google Shape;442;p50"/>
          <p:cNvSpPr txBox="1"/>
          <p:nvPr/>
        </p:nvSpPr>
        <p:spPr>
          <a:xfrm>
            <a:off x="1037425" y="1002175"/>
            <a:ext cx="3858600" cy="35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u="sng">
                <a:solidFill>
                  <a:srgbClr val="103452"/>
                </a:solidFill>
                <a:latin typeface="Montserrat"/>
                <a:ea typeface="Montserrat"/>
                <a:cs typeface="Montserrat"/>
                <a:sym typeface="Montserrat"/>
              </a:rPr>
              <a:t>Complexity Analysis</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Enqueue</a:t>
            </a:r>
            <a:endParaRPr b="1">
              <a:solidFill>
                <a:srgbClr val="103452"/>
              </a:solidFill>
              <a:latin typeface="Montserrat"/>
              <a:ea typeface="Montserrat"/>
              <a:cs typeface="Montserrat"/>
              <a:sym typeface="Montserrat"/>
            </a:endParaRPr>
          </a:p>
          <a:p>
            <a:pPr indent="-317500" lvl="2" marL="9144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Space:  </a:t>
            </a:r>
            <a:endParaRPr b="1">
              <a:solidFill>
                <a:srgbClr val="103452"/>
              </a:solidFill>
              <a:latin typeface="Montserrat"/>
              <a:ea typeface="Montserrat"/>
              <a:cs typeface="Montserrat"/>
              <a:sym typeface="Montserrat"/>
            </a:endParaRPr>
          </a:p>
          <a:p>
            <a:pPr indent="-317500" lvl="3" marL="12600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List -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        No extra space is used</a:t>
            </a:r>
            <a:endParaRPr b="1">
              <a:solidFill>
                <a:srgbClr val="103452"/>
              </a:solidFill>
              <a:latin typeface="Montserrat"/>
              <a:ea typeface="Montserrat"/>
              <a:cs typeface="Montserrat"/>
              <a:sym typeface="Montserrat"/>
            </a:endParaRPr>
          </a:p>
          <a:p>
            <a:pPr indent="-317500" lvl="3" marL="12600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PriorityQueue -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        No extra space is used</a:t>
            </a:r>
            <a:endParaRPr sz="1300">
              <a:solidFill>
                <a:srgbClr val="103452"/>
              </a:solidFill>
              <a:latin typeface="Montserrat"/>
              <a:ea typeface="Montserrat"/>
              <a:cs typeface="Montserrat"/>
              <a:sym typeface="Montserrat"/>
            </a:endParaRPr>
          </a:p>
          <a:p>
            <a:pPr indent="-317500" lvl="2" marL="9144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Time:  </a:t>
            </a:r>
            <a:endParaRPr b="1">
              <a:solidFill>
                <a:srgbClr val="103452"/>
              </a:solidFill>
              <a:latin typeface="Montserrat"/>
              <a:ea typeface="Montserrat"/>
              <a:cs typeface="Montserrat"/>
              <a:sym typeface="Montserrat"/>
            </a:endParaRPr>
          </a:p>
          <a:p>
            <a:pPr indent="-317500" lvl="3" marL="12600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List - O(n)</a:t>
            </a:r>
            <a:endParaRPr b="1">
              <a:solidFill>
                <a:srgbClr val="103452"/>
              </a:solidFill>
              <a:latin typeface="Montserrat"/>
              <a:ea typeface="Montserrat"/>
              <a:cs typeface="Montserrat"/>
              <a:sym typeface="Montserrat"/>
            </a:endParaRPr>
          </a:p>
          <a:p>
            <a:pPr indent="0" lvl="0" marL="12600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Each element’s priority must be checked and compared</a:t>
            </a:r>
            <a:endParaRPr b="1">
              <a:solidFill>
                <a:srgbClr val="103452"/>
              </a:solidFill>
              <a:latin typeface="Montserrat"/>
              <a:ea typeface="Montserrat"/>
              <a:cs typeface="Montserrat"/>
              <a:sym typeface="Montserrat"/>
            </a:endParaRPr>
          </a:p>
          <a:p>
            <a:pPr indent="-317500" lvl="3" marL="12600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PriorityQueue - O(log n)</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        Adding node to heap</a:t>
            </a:r>
            <a:endParaRPr b="1" sz="1500">
              <a:solidFill>
                <a:srgbClr val="103452"/>
              </a:solidFill>
              <a:latin typeface="Montserrat"/>
              <a:ea typeface="Montserrat"/>
              <a:cs typeface="Montserrat"/>
              <a:sym typeface="Montserrat"/>
            </a:endParaRPr>
          </a:p>
          <a:p>
            <a:pPr indent="0" lvl="0" marL="457200" marR="0" rtl="0" algn="l">
              <a:lnSpc>
                <a:spcPct val="115000"/>
              </a:lnSpc>
              <a:spcBef>
                <a:spcPts val="1000"/>
              </a:spcBef>
              <a:spcAft>
                <a:spcPts val="1000"/>
              </a:spcAft>
              <a:buNone/>
            </a:pPr>
            <a:r>
              <a:t/>
            </a:r>
            <a:endParaRPr sz="1500">
              <a:solidFill>
                <a:srgbClr val="103452"/>
              </a:solidFill>
              <a:latin typeface="Montserrat"/>
              <a:ea typeface="Montserrat"/>
              <a:cs typeface="Montserrat"/>
              <a:sym typeface="Montserrat"/>
            </a:endParaRPr>
          </a:p>
        </p:txBody>
      </p:sp>
      <p:sp>
        <p:nvSpPr>
          <p:cNvPr id="443" name="Google Shape;443;p50"/>
          <p:cNvSpPr txBox="1"/>
          <p:nvPr/>
        </p:nvSpPr>
        <p:spPr>
          <a:xfrm>
            <a:off x="4536900" y="1002175"/>
            <a:ext cx="3766800" cy="35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De</a:t>
            </a:r>
            <a:r>
              <a:rPr b="1" lang="en-GB">
                <a:solidFill>
                  <a:srgbClr val="103452"/>
                </a:solidFill>
                <a:latin typeface="Montserrat"/>
                <a:ea typeface="Montserrat"/>
                <a:cs typeface="Montserrat"/>
                <a:sym typeface="Montserrat"/>
              </a:rPr>
              <a:t>queue</a:t>
            </a:r>
            <a:endParaRPr b="1">
              <a:solidFill>
                <a:srgbClr val="103452"/>
              </a:solidFill>
              <a:latin typeface="Montserrat"/>
              <a:ea typeface="Montserrat"/>
              <a:cs typeface="Montserrat"/>
              <a:sym typeface="Montserrat"/>
            </a:endParaRPr>
          </a:p>
          <a:p>
            <a:pPr indent="-317500" lvl="2" marL="9144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Space:  </a:t>
            </a:r>
            <a:endParaRPr b="1">
              <a:solidFill>
                <a:srgbClr val="103452"/>
              </a:solidFill>
              <a:latin typeface="Montserrat"/>
              <a:ea typeface="Montserrat"/>
              <a:cs typeface="Montserrat"/>
              <a:sym typeface="Montserrat"/>
            </a:endParaRPr>
          </a:p>
          <a:p>
            <a:pPr indent="-317500" lvl="3" marL="12600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List -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        No extra space is used</a:t>
            </a:r>
            <a:endParaRPr b="1">
              <a:solidFill>
                <a:srgbClr val="103452"/>
              </a:solidFill>
              <a:latin typeface="Montserrat"/>
              <a:ea typeface="Montserrat"/>
              <a:cs typeface="Montserrat"/>
              <a:sym typeface="Montserrat"/>
            </a:endParaRPr>
          </a:p>
          <a:p>
            <a:pPr indent="-317500" lvl="3" marL="12600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PriorityQueue - O(1)</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GB" sz="1300">
                <a:solidFill>
                  <a:srgbClr val="103452"/>
                </a:solidFill>
                <a:latin typeface="Montserrat"/>
                <a:ea typeface="Montserrat"/>
                <a:cs typeface="Montserrat"/>
                <a:sym typeface="Montserrat"/>
              </a:rPr>
              <a:t>        No extra space is used</a:t>
            </a:r>
            <a:endParaRPr sz="1300">
              <a:solidFill>
                <a:srgbClr val="103452"/>
              </a:solidFill>
              <a:latin typeface="Montserrat"/>
              <a:ea typeface="Montserrat"/>
              <a:cs typeface="Montserrat"/>
              <a:sym typeface="Montserrat"/>
            </a:endParaRPr>
          </a:p>
          <a:p>
            <a:pPr indent="-317500" lvl="2" marL="914400" rtl="0" algn="l">
              <a:lnSpc>
                <a:spcPct val="115000"/>
              </a:lnSpc>
              <a:spcBef>
                <a:spcPts val="100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Time:  </a:t>
            </a:r>
            <a:endParaRPr b="1">
              <a:solidFill>
                <a:srgbClr val="103452"/>
              </a:solidFill>
              <a:latin typeface="Montserrat"/>
              <a:ea typeface="Montserrat"/>
              <a:cs typeface="Montserrat"/>
              <a:sym typeface="Montserrat"/>
            </a:endParaRPr>
          </a:p>
          <a:p>
            <a:pPr indent="-317500" lvl="3" marL="12600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List - O(1)</a:t>
            </a:r>
            <a:endParaRPr b="1">
              <a:solidFill>
                <a:srgbClr val="103452"/>
              </a:solidFill>
              <a:latin typeface="Montserrat"/>
              <a:ea typeface="Montserrat"/>
              <a:cs typeface="Montserrat"/>
              <a:sym typeface="Montserrat"/>
            </a:endParaRPr>
          </a:p>
          <a:p>
            <a:pPr indent="0" lvl="0" marL="1260000" rtl="0" algn="l">
              <a:lnSpc>
                <a:spcPct val="115000"/>
              </a:lnSpc>
              <a:spcBef>
                <a:spcPts val="0"/>
              </a:spcBef>
              <a:spcAft>
                <a:spcPts val="0"/>
              </a:spcAft>
              <a:buClr>
                <a:schemeClr val="dk1"/>
              </a:buClr>
              <a:buSzPts val="1100"/>
              <a:buFont typeface="Arial"/>
              <a:buNone/>
            </a:pPr>
            <a:r>
              <a:rPr lang="en-GB" sz="1300">
                <a:solidFill>
                  <a:srgbClr val="103452"/>
                </a:solidFill>
                <a:latin typeface="Montserrat"/>
                <a:ea typeface="Montserrat"/>
                <a:cs typeface="Montserrat"/>
                <a:sym typeface="Montserrat"/>
              </a:rPr>
              <a:t>Pointer is updated or last element is removed</a:t>
            </a:r>
            <a:endParaRPr b="1">
              <a:solidFill>
                <a:srgbClr val="103452"/>
              </a:solidFill>
              <a:latin typeface="Montserrat"/>
              <a:ea typeface="Montserrat"/>
              <a:cs typeface="Montserrat"/>
              <a:sym typeface="Montserrat"/>
            </a:endParaRPr>
          </a:p>
          <a:p>
            <a:pPr indent="-317500" lvl="3" marL="1260000" rtl="0" algn="l">
              <a:lnSpc>
                <a:spcPct val="115000"/>
              </a:lnSpc>
              <a:spcBef>
                <a:spcPts val="0"/>
              </a:spcBef>
              <a:spcAft>
                <a:spcPts val="0"/>
              </a:spcAft>
              <a:buClr>
                <a:srgbClr val="103452"/>
              </a:buClr>
              <a:buSzPts val="1400"/>
              <a:buFont typeface="Montserrat"/>
              <a:buChar char="●"/>
            </a:pPr>
            <a:r>
              <a:rPr b="1" lang="en-GB">
                <a:solidFill>
                  <a:srgbClr val="103452"/>
                </a:solidFill>
                <a:latin typeface="Montserrat"/>
                <a:ea typeface="Montserrat"/>
                <a:cs typeface="Montserrat"/>
                <a:sym typeface="Montserrat"/>
              </a:rPr>
              <a:t>PriorityQueue - O(log n)</a:t>
            </a:r>
            <a:endParaRPr b="1">
              <a:solidFill>
                <a:srgbClr val="103452"/>
              </a:solidFill>
              <a:latin typeface="Montserrat"/>
              <a:ea typeface="Montserrat"/>
              <a:cs typeface="Montserrat"/>
              <a:sym typeface="Montserrat"/>
            </a:endParaRPr>
          </a:p>
          <a:p>
            <a:pPr indent="0" lvl="0" marL="914400" rtl="0" algn="l">
              <a:lnSpc>
                <a:spcPct val="115000"/>
              </a:lnSpc>
              <a:spcBef>
                <a:spcPts val="0"/>
              </a:spcBef>
              <a:spcAft>
                <a:spcPts val="0"/>
              </a:spcAft>
              <a:buClr>
                <a:schemeClr val="dk1"/>
              </a:buClr>
              <a:buSzPts val="1100"/>
              <a:buFont typeface="Arial"/>
              <a:buNone/>
            </a:pPr>
            <a:r>
              <a:rPr lang="en-GB" sz="1300">
                <a:solidFill>
                  <a:srgbClr val="103452"/>
                </a:solidFill>
                <a:latin typeface="Montserrat"/>
                <a:ea typeface="Montserrat"/>
                <a:cs typeface="Montserrat"/>
                <a:sym typeface="Montserrat"/>
              </a:rPr>
              <a:t>        Removing node from heap</a:t>
            </a:r>
            <a:endParaRPr b="1" sz="1500">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a:solidFill>
                <a:srgbClr val="103452"/>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500">
              <a:solidFill>
                <a:srgbClr val="103452"/>
              </a:solidFill>
              <a:latin typeface="Montserrat"/>
              <a:ea typeface="Montserrat"/>
              <a:cs typeface="Montserrat"/>
              <a:sym typeface="Montserrat"/>
            </a:endParaRPr>
          </a:p>
          <a:p>
            <a:pPr indent="0" lvl="0" marL="457200" marR="0" rtl="0" algn="l">
              <a:lnSpc>
                <a:spcPct val="115000"/>
              </a:lnSpc>
              <a:spcBef>
                <a:spcPts val="1000"/>
              </a:spcBef>
              <a:spcAft>
                <a:spcPts val="1000"/>
              </a:spcAft>
              <a:buNone/>
            </a:pPr>
            <a:r>
              <a:t/>
            </a:r>
            <a:endParaRPr sz="1500">
              <a:solidFill>
                <a:srgbClr val="103452"/>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pSp>
        <p:nvGrpSpPr>
          <p:cNvPr id="448" name="Google Shape;448;p51"/>
          <p:cNvGrpSpPr/>
          <p:nvPr/>
        </p:nvGrpSpPr>
        <p:grpSpPr>
          <a:xfrm>
            <a:off x="0" y="0"/>
            <a:ext cx="9144000" cy="5143500"/>
            <a:chOff x="0" y="0"/>
            <a:chExt cx="9144000" cy="5143500"/>
          </a:xfrm>
        </p:grpSpPr>
        <p:pic>
          <p:nvPicPr>
            <p:cNvPr id="449" name="Google Shape;449;p5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0" name="Google Shape;450;p51"/>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51" name="Google Shape;451;p51"/>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Priority Queues</a:t>
            </a:r>
            <a:endParaRPr b="0" i="0" sz="1100" u="none" cap="none" strike="noStrike">
              <a:solidFill>
                <a:srgbClr val="103452"/>
              </a:solidFill>
              <a:latin typeface="Montserrat"/>
              <a:ea typeface="Montserrat"/>
              <a:cs typeface="Montserrat"/>
              <a:sym typeface="Montserrat"/>
            </a:endParaRPr>
          </a:p>
        </p:txBody>
      </p:sp>
      <p:pic>
        <p:nvPicPr>
          <p:cNvPr id="452" name="Google Shape;452;p5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453" name="Google Shape;453;p51"/>
          <p:cNvSpPr txBox="1"/>
          <p:nvPr/>
        </p:nvSpPr>
        <p:spPr>
          <a:xfrm>
            <a:off x="1037425" y="1002175"/>
            <a:ext cx="3858600" cy="35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u="sng">
                <a:solidFill>
                  <a:srgbClr val="103452"/>
                </a:solidFill>
                <a:latin typeface="Montserrat"/>
                <a:ea typeface="Montserrat"/>
                <a:cs typeface="Montserrat"/>
                <a:sym typeface="Montserrat"/>
              </a:rPr>
              <a:t>Complexity Analysis Visualisation</a:t>
            </a:r>
            <a:endParaRPr b="1" sz="1500" u="sng">
              <a:solidFill>
                <a:srgbClr val="103452"/>
              </a:solidFill>
              <a:latin typeface="Montserrat"/>
              <a:ea typeface="Montserrat"/>
              <a:cs typeface="Montserrat"/>
              <a:sym typeface="Montserrat"/>
            </a:endParaRPr>
          </a:p>
          <a:p>
            <a:pPr indent="0" lvl="0" marL="0" rtl="0" algn="ctr">
              <a:lnSpc>
                <a:spcPct val="115000"/>
              </a:lnSpc>
              <a:spcBef>
                <a:spcPts val="1000"/>
              </a:spcBef>
              <a:spcAft>
                <a:spcPts val="0"/>
              </a:spcAft>
              <a:buNone/>
            </a:pPr>
            <a:r>
              <a:rPr b="1" lang="en-GB">
                <a:solidFill>
                  <a:srgbClr val="103452"/>
                </a:solidFill>
                <a:latin typeface="Montserrat"/>
                <a:ea typeface="Montserrat"/>
                <a:cs typeface="Montserrat"/>
                <a:sym typeface="Montserrat"/>
              </a:rPr>
              <a:t>E</a:t>
            </a:r>
            <a:r>
              <a:rPr b="1" lang="en-GB">
                <a:solidFill>
                  <a:srgbClr val="103452"/>
                </a:solidFill>
                <a:latin typeface="Montserrat"/>
                <a:ea typeface="Montserrat"/>
                <a:cs typeface="Montserrat"/>
                <a:sym typeface="Montserrat"/>
              </a:rPr>
              <a:t>nqueue Time Complexity</a:t>
            </a:r>
            <a:endParaRPr b="1">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None/>
            </a:pPr>
            <a:r>
              <a:t/>
            </a:r>
            <a:endParaRPr sz="1500">
              <a:solidFill>
                <a:srgbClr val="103452"/>
              </a:solidFill>
              <a:latin typeface="Montserrat"/>
              <a:ea typeface="Montserrat"/>
              <a:cs typeface="Montserrat"/>
              <a:sym typeface="Montserrat"/>
            </a:endParaRPr>
          </a:p>
        </p:txBody>
      </p:sp>
      <p:sp>
        <p:nvSpPr>
          <p:cNvPr id="454" name="Google Shape;454;p51"/>
          <p:cNvSpPr txBox="1"/>
          <p:nvPr/>
        </p:nvSpPr>
        <p:spPr>
          <a:xfrm>
            <a:off x="4536900" y="1002175"/>
            <a:ext cx="3766800" cy="35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103452"/>
              </a:solidFill>
              <a:latin typeface="Montserrat"/>
              <a:ea typeface="Montserrat"/>
              <a:cs typeface="Montserrat"/>
              <a:sym typeface="Montserrat"/>
            </a:endParaRPr>
          </a:p>
          <a:p>
            <a:pPr indent="0" lvl="0" marL="0" rtl="0" algn="ctr">
              <a:lnSpc>
                <a:spcPct val="115000"/>
              </a:lnSpc>
              <a:spcBef>
                <a:spcPts val="1000"/>
              </a:spcBef>
              <a:spcAft>
                <a:spcPts val="0"/>
              </a:spcAft>
              <a:buNone/>
            </a:pPr>
            <a:r>
              <a:rPr b="1" lang="en-GB">
                <a:solidFill>
                  <a:srgbClr val="103452"/>
                </a:solidFill>
                <a:latin typeface="Montserrat"/>
                <a:ea typeface="Montserrat"/>
                <a:cs typeface="Montserrat"/>
                <a:sym typeface="Montserrat"/>
              </a:rPr>
              <a:t>Dequeue Time Complexity</a:t>
            </a:r>
            <a:endParaRPr b="1">
              <a:solidFill>
                <a:srgbClr val="103452"/>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a:solidFill>
                <a:srgbClr val="103452"/>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500">
              <a:solidFill>
                <a:srgbClr val="103452"/>
              </a:solidFill>
              <a:latin typeface="Montserrat"/>
              <a:ea typeface="Montserrat"/>
              <a:cs typeface="Montserrat"/>
              <a:sym typeface="Montserrat"/>
            </a:endParaRPr>
          </a:p>
          <a:p>
            <a:pPr indent="0" lvl="0" marL="457200" marR="0" rtl="0" algn="l">
              <a:lnSpc>
                <a:spcPct val="115000"/>
              </a:lnSpc>
              <a:spcBef>
                <a:spcPts val="1000"/>
              </a:spcBef>
              <a:spcAft>
                <a:spcPts val="1000"/>
              </a:spcAft>
              <a:buNone/>
            </a:pPr>
            <a:r>
              <a:t/>
            </a:r>
            <a:endParaRPr sz="1500">
              <a:solidFill>
                <a:srgbClr val="103452"/>
              </a:solidFill>
              <a:latin typeface="Montserrat"/>
              <a:ea typeface="Montserrat"/>
              <a:cs typeface="Montserrat"/>
              <a:sym typeface="Montserrat"/>
            </a:endParaRPr>
          </a:p>
        </p:txBody>
      </p:sp>
      <p:pic>
        <p:nvPicPr>
          <p:cNvPr id="455" name="Google Shape;455;p51"/>
          <p:cNvPicPr preferRelativeResize="0"/>
          <p:nvPr/>
        </p:nvPicPr>
        <p:blipFill rotWithShape="1">
          <a:blip r:embed="rId5">
            <a:alphaModFix/>
          </a:blip>
          <a:srcRect b="5334" l="8737" r="8364" t="10120"/>
          <a:stretch/>
        </p:blipFill>
        <p:spPr>
          <a:xfrm>
            <a:off x="1431975" y="1796400"/>
            <a:ext cx="3069501" cy="2347825"/>
          </a:xfrm>
          <a:prstGeom prst="rect">
            <a:avLst/>
          </a:prstGeom>
          <a:noFill/>
          <a:ln>
            <a:noFill/>
          </a:ln>
        </p:spPr>
      </p:pic>
      <p:pic>
        <p:nvPicPr>
          <p:cNvPr id="456" name="Google Shape;456;p51"/>
          <p:cNvPicPr preferRelativeResize="0"/>
          <p:nvPr/>
        </p:nvPicPr>
        <p:blipFill rotWithShape="1">
          <a:blip r:embed="rId6">
            <a:alphaModFix/>
          </a:blip>
          <a:srcRect b="5894" l="8100" r="9069" t="9652"/>
          <a:stretch/>
        </p:blipFill>
        <p:spPr>
          <a:xfrm>
            <a:off x="4885550" y="1766975"/>
            <a:ext cx="3069501" cy="23472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52"/>
          <p:cNvGrpSpPr/>
          <p:nvPr/>
        </p:nvGrpSpPr>
        <p:grpSpPr>
          <a:xfrm>
            <a:off x="0" y="0"/>
            <a:ext cx="9144000" cy="5143500"/>
            <a:chOff x="0" y="0"/>
            <a:chExt cx="9144000" cy="5143500"/>
          </a:xfrm>
        </p:grpSpPr>
        <p:pic>
          <p:nvPicPr>
            <p:cNvPr id="462" name="Google Shape;462;p5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3" name="Google Shape;463;p52"/>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64" name="Google Shape;464;p52"/>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3000">
                <a:solidFill>
                  <a:srgbClr val="103452"/>
                </a:solidFill>
                <a:latin typeface="Montserrat"/>
                <a:ea typeface="Montserrat"/>
                <a:cs typeface="Montserrat"/>
                <a:sym typeface="Montserrat"/>
              </a:rPr>
              <a:t>Priority Queues</a:t>
            </a:r>
            <a:endParaRPr b="0" i="0" sz="1100" u="none" cap="none" strike="noStrike">
              <a:solidFill>
                <a:srgbClr val="103452"/>
              </a:solidFill>
              <a:latin typeface="Montserrat"/>
              <a:ea typeface="Montserrat"/>
              <a:cs typeface="Montserrat"/>
              <a:sym typeface="Montserrat"/>
            </a:endParaRPr>
          </a:p>
        </p:txBody>
      </p:sp>
      <p:pic>
        <p:nvPicPr>
          <p:cNvPr id="465" name="Google Shape;465;p5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466" name="Google Shape;466;p52"/>
          <p:cNvSpPr txBox="1"/>
          <p:nvPr/>
        </p:nvSpPr>
        <p:spPr>
          <a:xfrm>
            <a:off x="1044350" y="1061825"/>
            <a:ext cx="3657000" cy="25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u="sng">
                <a:solidFill>
                  <a:srgbClr val="103452"/>
                </a:solidFill>
                <a:latin typeface="Montserrat"/>
                <a:ea typeface="Montserrat"/>
                <a:cs typeface="Montserrat"/>
                <a:sym typeface="Montserrat"/>
              </a:rPr>
              <a:t>Common Uses</a:t>
            </a:r>
            <a:endParaRPr b="1" sz="1500" u="sng">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Dijkstra’s Shortest Path Algorithm</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Data Compression</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Artificial Intelligence</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Load Balancing in OSs</a:t>
            </a:r>
            <a:endParaRPr>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103452"/>
              </a:solidFill>
              <a:latin typeface="Montserrat"/>
              <a:ea typeface="Montserrat"/>
              <a:cs typeface="Montserrat"/>
              <a:sym typeface="Montserrat"/>
            </a:endParaRPr>
          </a:p>
        </p:txBody>
      </p:sp>
      <p:sp>
        <p:nvSpPr>
          <p:cNvPr id="467" name="Google Shape;467;p52"/>
          <p:cNvSpPr txBox="1"/>
          <p:nvPr/>
        </p:nvSpPr>
        <p:spPr>
          <a:xfrm>
            <a:off x="4701350" y="1061825"/>
            <a:ext cx="3657000" cy="25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103452"/>
              </a:solidFill>
              <a:latin typeface="Montserrat"/>
              <a:ea typeface="Montserrat"/>
              <a:cs typeface="Montserrat"/>
              <a:sym typeface="Montserrat"/>
            </a:endParaRPr>
          </a:p>
          <a:p>
            <a:pPr indent="-317500" lvl="0" marL="457200" rtl="0" algn="l">
              <a:lnSpc>
                <a:spcPct val="115000"/>
              </a:lnSpc>
              <a:spcBef>
                <a:spcPts val="100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Optimisation Problems</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Robotics</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Medical Systems</a:t>
            </a:r>
            <a:endParaRPr>
              <a:solidFill>
                <a:srgbClr val="103452"/>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103452"/>
              </a:buClr>
              <a:buSzPts val="1400"/>
              <a:buFont typeface="Montserrat"/>
              <a:buChar char="●"/>
            </a:pPr>
            <a:r>
              <a:rPr lang="en-GB">
                <a:solidFill>
                  <a:srgbClr val="103452"/>
                </a:solidFill>
                <a:latin typeface="Montserrat"/>
                <a:ea typeface="Montserrat"/>
                <a:cs typeface="Montserrat"/>
                <a:sym typeface="Montserrat"/>
              </a:rPr>
              <a:t>Event-driven simulations</a:t>
            </a:r>
            <a:endParaRPr>
              <a:solidFill>
                <a:srgbClr val="10345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103452"/>
              </a:solidFill>
              <a:latin typeface="Montserrat"/>
              <a:ea typeface="Montserrat"/>
              <a:cs typeface="Montserrat"/>
              <a:sym typeface="Montserrat"/>
            </a:endParaRPr>
          </a:p>
        </p:txBody>
      </p:sp>
      <p:pic>
        <p:nvPicPr>
          <p:cNvPr id="468" name="Google Shape;468;p52"/>
          <p:cNvPicPr preferRelativeResize="0"/>
          <p:nvPr/>
        </p:nvPicPr>
        <p:blipFill rotWithShape="1">
          <a:blip r:embed="rId5">
            <a:alphaModFix/>
          </a:blip>
          <a:srcRect b="3950" l="2478" r="4333" t="42453"/>
          <a:stretch/>
        </p:blipFill>
        <p:spPr>
          <a:xfrm>
            <a:off x="2292938" y="2714975"/>
            <a:ext cx="4755325" cy="1541899"/>
          </a:xfrm>
          <a:prstGeom prst="rect">
            <a:avLst/>
          </a:prstGeom>
          <a:noFill/>
          <a:ln>
            <a:noFill/>
          </a:ln>
        </p:spPr>
      </p:pic>
      <p:sp>
        <p:nvSpPr>
          <p:cNvPr id="469" name="Google Shape;469;p52"/>
          <p:cNvSpPr txBox="1"/>
          <p:nvPr/>
        </p:nvSpPr>
        <p:spPr>
          <a:xfrm>
            <a:off x="2749700" y="4256875"/>
            <a:ext cx="38418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chemeClr val="dk2"/>
                </a:solidFill>
                <a:latin typeface="Montserrat"/>
                <a:ea typeface="Montserrat"/>
                <a:cs typeface="Montserrat"/>
                <a:sym typeface="Montserrat"/>
              </a:rPr>
              <a:t>Source: </a:t>
            </a:r>
            <a:r>
              <a:rPr lang="en-GB" sz="1100" u="sng">
                <a:solidFill>
                  <a:schemeClr val="hlink"/>
                </a:solidFill>
                <a:latin typeface="Montserrat"/>
                <a:ea typeface="Montserrat"/>
                <a:cs typeface="Montserrat"/>
                <a:sym typeface="Montserrat"/>
                <a:hlinkClick r:id="rId6"/>
              </a:rPr>
              <a:t>Priority Queues in Healthcare (Medium)</a:t>
            </a:r>
            <a:endParaRPr sz="1100">
              <a:solidFill>
                <a:schemeClr val="dk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rotWithShape="1">
          <a:blip r:embed="rId3">
            <a:alphaModFix/>
          </a:blip>
          <a:srcRect b="-24192" l="-1700" r="1699" t="62820"/>
          <a:stretch/>
        </p:blipFill>
        <p:spPr>
          <a:xfrm>
            <a:off x="-160222" y="-1"/>
            <a:ext cx="9304222" cy="3335613"/>
          </a:xfrm>
          <a:prstGeom prst="rect">
            <a:avLst/>
          </a:prstGeom>
          <a:noFill/>
          <a:ln>
            <a:noFill/>
          </a:ln>
        </p:spPr>
      </p:pic>
      <p:pic>
        <p:nvPicPr>
          <p:cNvPr descr="URL-WHITE.png" id="89" name="Google Shape;89;p17">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0" name="Google Shape;90;p17"/>
          <p:cNvSpPr txBox="1"/>
          <p:nvPr/>
        </p:nvSpPr>
        <p:spPr>
          <a:xfrm>
            <a:off x="1307688" y="2138450"/>
            <a:ext cx="6528600" cy="21777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t/>
            </a:r>
            <a:endParaRPr b="0" i="0" sz="1800" u="none" cap="none" strike="noStrike">
              <a:solidFill>
                <a:srgbClr val="FFFFFF"/>
              </a:solidFill>
              <a:latin typeface="Montserrat Light"/>
              <a:ea typeface="Montserrat Light"/>
              <a:cs typeface="Montserrat Light"/>
              <a:sym typeface="Montserrat Light"/>
            </a:endParaRPr>
          </a:p>
          <a:p>
            <a:pPr indent="0" lvl="0" marL="0" marR="0" rtl="0" algn="ctr">
              <a:lnSpc>
                <a:spcPct val="115000"/>
              </a:lnSpc>
              <a:spcBef>
                <a:spcPts val="0"/>
              </a:spcBef>
              <a:spcAft>
                <a:spcPts val="0"/>
              </a:spcAft>
              <a:buNone/>
            </a:pPr>
            <a:r>
              <a:rPr b="1" lang="en-GB" sz="1800">
                <a:latin typeface="Montserrat"/>
                <a:ea typeface="Montserrat"/>
                <a:cs typeface="Montserrat"/>
                <a:sym typeface="Montserrat"/>
              </a:rPr>
              <a:t>Guided Learning Hours</a:t>
            </a:r>
            <a:endParaRPr b="1" i="0" sz="18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b="1" i="1" lang="en-GB" sz="1300">
                <a:solidFill>
                  <a:srgbClr val="57CEA0"/>
                </a:solidFill>
                <a:latin typeface="Montserrat"/>
                <a:ea typeface="Montserrat"/>
                <a:cs typeface="Montserrat"/>
                <a:sym typeface="Montserrat"/>
              </a:rPr>
              <a:t>By now, ideally you should have 7 GLHs per week accrued. Remember to attend any and all sessions for support, and to ensure you reach 112 GLHs by the close of your Skills Bootcamp.</a:t>
            </a:r>
            <a:endParaRPr b="1" i="1" sz="13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t/>
            </a:r>
            <a:endParaRPr b="1" i="1" sz="1100" u="none" cap="none" strike="noStrike">
              <a:solidFill>
                <a:srgbClr val="57CEA0"/>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1300"/>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p:txBody>
      </p:sp>
      <p:sp>
        <p:nvSpPr>
          <p:cNvPr id="91" name="Google Shape;91;p17"/>
          <p:cNvSpPr txBox="1"/>
          <p:nvPr/>
        </p:nvSpPr>
        <p:spPr>
          <a:xfrm>
            <a:off x="509560" y="738275"/>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4100">
                <a:solidFill>
                  <a:srgbClr val="FFFFFF"/>
                </a:solidFill>
                <a:latin typeface="Montserrat"/>
                <a:ea typeface="Montserrat"/>
                <a:cs typeface="Montserrat"/>
                <a:sym typeface="Montserrat"/>
              </a:rPr>
              <a:t>Reminders!</a:t>
            </a:r>
            <a:endParaRPr b="1" i="0" sz="2200" u="none" cap="none" strike="noStrike">
              <a:solidFill>
                <a:srgbClr val="FFFFFF"/>
              </a:solidFill>
              <a:latin typeface="Montserrat"/>
              <a:ea typeface="Montserrat"/>
              <a:cs typeface="Montserrat"/>
              <a:sym typeface="Montserrat"/>
            </a:endParaRPr>
          </a:p>
        </p:txBody>
      </p:sp>
      <p:sp>
        <p:nvSpPr>
          <p:cNvPr id="92" name="Google Shape;92;p17"/>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p:nvPr/>
        </p:nvSpPr>
        <p:spPr>
          <a:xfrm rot="10800000">
            <a:off x="5" y="2840"/>
            <a:ext cx="3061500" cy="5137800"/>
          </a:xfrm>
          <a:prstGeom prst="rect">
            <a:avLst/>
          </a:prstGeom>
          <a:solidFill>
            <a:srgbClr val="103452"/>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103452"/>
              </a:solidFill>
              <a:latin typeface="Arial"/>
              <a:ea typeface="Arial"/>
              <a:cs typeface="Arial"/>
              <a:sym typeface="Arial"/>
            </a:endParaRPr>
          </a:p>
        </p:txBody>
      </p:sp>
      <p:sp>
        <p:nvSpPr>
          <p:cNvPr id="475" name="Google Shape;475;p53"/>
          <p:cNvSpPr txBox="1"/>
          <p:nvPr/>
        </p:nvSpPr>
        <p:spPr>
          <a:xfrm>
            <a:off x="229500" y="363365"/>
            <a:ext cx="2602500" cy="5307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000">
                <a:solidFill>
                  <a:schemeClr val="lt1"/>
                </a:solidFill>
                <a:latin typeface="Montserrat"/>
                <a:ea typeface="Montserrat"/>
                <a:cs typeface="Montserrat"/>
                <a:sym typeface="Montserrat"/>
              </a:rPr>
              <a:t>Worked Example</a:t>
            </a:r>
            <a:endParaRPr b="1" i="0" sz="1400" u="none" cap="none" strike="noStrike">
              <a:solidFill>
                <a:schemeClr val="lt1"/>
              </a:solidFill>
              <a:latin typeface="Montserrat"/>
              <a:ea typeface="Montserrat"/>
              <a:cs typeface="Montserrat"/>
              <a:sym typeface="Montserrat"/>
            </a:endParaRPr>
          </a:p>
        </p:txBody>
      </p:sp>
      <p:sp>
        <p:nvSpPr>
          <p:cNvPr id="476" name="Google Shape;476;p53"/>
          <p:cNvSpPr txBox="1"/>
          <p:nvPr/>
        </p:nvSpPr>
        <p:spPr>
          <a:xfrm>
            <a:off x="66450" y="1076525"/>
            <a:ext cx="2928600" cy="23796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Consider a simple scheduler designed to manage the execution of tasks of varying priority. </a:t>
            </a:r>
            <a:endParaRPr sz="1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We will consider two different implementations, one using a stack and another which uses a priority queue.</a:t>
            </a:r>
            <a:endParaRPr sz="1600">
              <a:solidFill>
                <a:schemeClr val="lt1"/>
              </a:solidFill>
              <a:latin typeface="Montserrat"/>
              <a:ea typeface="Montserrat"/>
              <a:cs typeface="Montserrat"/>
              <a:sym typeface="Montserrat"/>
            </a:endParaRPr>
          </a:p>
        </p:txBody>
      </p:sp>
      <p:sp>
        <p:nvSpPr>
          <p:cNvPr id="477" name="Google Shape;477;p53"/>
          <p:cNvSpPr/>
          <p:nvPr/>
        </p:nvSpPr>
        <p:spPr>
          <a:xfrm rot="5400000">
            <a:off x="4434900" y="-4434900"/>
            <a:ext cx="2742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478" name="Google Shape;478;p53"/>
          <p:cNvCxnSpPr/>
          <p:nvPr/>
        </p:nvCxnSpPr>
        <p:spPr>
          <a:xfrm>
            <a:off x="1022996" y="832558"/>
            <a:ext cx="1015500" cy="0"/>
          </a:xfrm>
          <a:prstGeom prst="straightConnector1">
            <a:avLst/>
          </a:prstGeom>
          <a:noFill/>
          <a:ln cap="flat" cmpd="sng" w="19050">
            <a:solidFill>
              <a:srgbClr val="3475A6"/>
            </a:solidFill>
            <a:prstDash val="solid"/>
            <a:round/>
            <a:headEnd len="sm" w="sm" type="none"/>
            <a:tailEnd len="sm" w="sm" type="none"/>
          </a:ln>
        </p:spPr>
      </p:cxnSp>
      <p:pic>
        <p:nvPicPr>
          <p:cNvPr id="479" name="Google Shape;479;p53"/>
          <p:cNvPicPr preferRelativeResize="0"/>
          <p:nvPr/>
        </p:nvPicPr>
        <p:blipFill rotWithShape="1">
          <a:blip r:embed="rId3">
            <a:alphaModFix/>
          </a:blip>
          <a:srcRect b="0" l="0" r="0" t="0"/>
          <a:stretch/>
        </p:blipFill>
        <p:spPr>
          <a:xfrm>
            <a:off x="128992" y="4908133"/>
            <a:ext cx="890168" cy="174735"/>
          </a:xfrm>
          <a:prstGeom prst="rect">
            <a:avLst/>
          </a:prstGeom>
          <a:noFill/>
          <a:ln>
            <a:noFill/>
          </a:ln>
        </p:spPr>
      </p:pic>
      <p:sp>
        <p:nvSpPr>
          <p:cNvPr id="480" name="Google Shape;480;p53"/>
          <p:cNvSpPr txBox="1"/>
          <p:nvPr/>
        </p:nvSpPr>
        <p:spPr>
          <a:xfrm>
            <a:off x="3174700" y="497375"/>
            <a:ext cx="5857200" cy="45855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Discuss the choice between a stack or a priority queue for this implementation based on each data structure’s performance and flexibility.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330200" lvl="0" marL="457200" rtl="0" algn="just">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Based on the answer in 1, determine under what </a:t>
            </a:r>
            <a:r>
              <a:rPr lang="en-GB" sz="1600">
                <a:solidFill>
                  <a:schemeClr val="dk2"/>
                </a:solidFill>
                <a:latin typeface="Montserrat"/>
                <a:ea typeface="Montserrat"/>
                <a:cs typeface="Montserrat"/>
                <a:sym typeface="Montserrat"/>
              </a:rPr>
              <a:t>conditions</a:t>
            </a:r>
            <a:r>
              <a:rPr lang="en-GB" sz="1600">
                <a:solidFill>
                  <a:schemeClr val="dk2"/>
                </a:solidFill>
                <a:latin typeface="Montserrat"/>
                <a:ea typeface="Montserrat"/>
                <a:cs typeface="Montserrat"/>
                <a:sym typeface="Montserrat"/>
              </a:rPr>
              <a:t> it would be better to use each structure.</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330200" lvl="0" marL="457200" rtl="0" algn="just">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Implement a simple scheduler using either a stack or a priority queue.</a:t>
            </a:r>
            <a:endParaRPr sz="1600">
              <a:solidFill>
                <a:schemeClr val="dk2"/>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4"/>
          <p:cNvSpPr/>
          <p:nvPr/>
        </p:nvSpPr>
        <p:spPr>
          <a:xfrm rot="10800000">
            <a:off x="5" y="2840"/>
            <a:ext cx="3061500" cy="5137800"/>
          </a:xfrm>
          <a:prstGeom prst="rect">
            <a:avLst/>
          </a:prstGeom>
          <a:solidFill>
            <a:srgbClr val="103452"/>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103452"/>
              </a:solidFill>
              <a:latin typeface="Arial"/>
              <a:ea typeface="Arial"/>
              <a:cs typeface="Arial"/>
              <a:sym typeface="Arial"/>
            </a:endParaRPr>
          </a:p>
        </p:txBody>
      </p:sp>
      <p:sp>
        <p:nvSpPr>
          <p:cNvPr id="486" name="Google Shape;486;p54"/>
          <p:cNvSpPr txBox="1"/>
          <p:nvPr/>
        </p:nvSpPr>
        <p:spPr>
          <a:xfrm>
            <a:off x="229500" y="363365"/>
            <a:ext cx="2602500" cy="5307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000">
                <a:solidFill>
                  <a:schemeClr val="lt1"/>
                </a:solidFill>
                <a:latin typeface="Montserrat"/>
                <a:ea typeface="Montserrat"/>
                <a:cs typeface="Montserrat"/>
                <a:sym typeface="Montserrat"/>
              </a:rPr>
              <a:t>Worked Example</a:t>
            </a:r>
            <a:endParaRPr b="1" i="0" sz="1400" u="none" cap="none" strike="noStrike">
              <a:solidFill>
                <a:schemeClr val="lt1"/>
              </a:solidFill>
              <a:latin typeface="Montserrat"/>
              <a:ea typeface="Montserrat"/>
              <a:cs typeface="Montserrat"/>
              <a:sym typeface="Montserrat"/>
            </a:endParaRPr>
          </a:p>
        </p:txBody>
      </p:sp>
      <p:sp>
        <p:nvSpPr>
          <p:cNvPr id="487" name="Google Shape;487;p54"/>
          <p:cNvSpPr txBox="1"/>
          <p:nvPr/>
        </p:nvSpPr>
        <p:spPr>
          <a:xfrm>
            <a:off x="66450" y="1076525"/>
            <a:ext cx="2928600" cy="23796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Consider a simple scheduler designed to manage the execution of tasks of varying priority. </a:t>
            </a:r>
            <a:endParaRPr sz="1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We will consider two different implementations, one using a stack and another which uses a priority queue.</a:t>
            </a:r>
            <a:endParaRPr sz="1600">
              <a:solidFill>
                <a:schemeClr val="lt1"/>
              </a:solidFill>
              <a:latin typeface="Montserrat"/>
              <a:ea typeface="Montserrat"/>
              <a:cs typeface="Montserrat"/>
              <a:sym typeface="Montserrat"/>
            </a:endParaRPr>
          </a:p>
        </p:txBody>
      </p:sp>
      <p:sp>
        <p:nvSpPr>
          <p:cNvPr id="488" name="Google Shape;488;p54"/>
          <p:cNvSpPr/>
          <p:nvPr/>
        </p:nvSpPr>
        <p:spPr>
          <a:xfrm rot="5400000">
            <a:off x="4434900" y="-4434900"/>
            <a:ext cx="2742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489" name="Google Shape;489;p54"/>
          <p:cNvCxnSpPr/>
          <p:nvPr/>
        </p:nvCxnSpPr>
        <p:spPr>
          <a:xfrm>
            <a:off x="1022996" y="832558"/>
            <a:ext cx="1015500" cy="0"/>
          </a:xfrm>
          <a:prstGeom prst="straightConnector1">
            <a:avLst/>
          </a:prstGeom>
          <a:noFill/>
          <a:ln cap="flat" cmpd="sng" w="19050">
            <a:solidFill>
              <a:srgbClr val="3475A6"/>
            </a:solidFill>
            <a:prstDash val="solid"/>
            <a:round/>
            <a:headEnd len="sm" w="sm" type="none"/>
            <a:tailEnd len="sm" w="sm" type="none"/>
          </a:ln>
        </p:spPr>
      </p:cxnSp>
      <p:pic>
        <p:nvPicPr>
          <p:cNvPr id="490" name="Google Shape;490;p54"/>
          <p:cNvPicPr preferRelativeResize="0"/>
          <p:nvPr/>
        </p:nvPicPr>
        <p:blipFill rotWithShape="1">
          <a:blip r:embed="rId3">
            <a:alphaModFix/>
          </a:blip>
          <a:srcRect b="0" l="0" r="0" t="0"/>
          <a:stretch/>
        </p:blipFill>
        <p:spPr>
          <a:xfrm>
            <a:off x="128992" y="4908133"/>
            <a:ext cx="890168" cy="174735"/>
          </a:xfrm>
          <a:prstGeom prst="rect">
            <a:avLst/>
          </a:prstGeom>
          <a:noFill/>
          <a:ln>
            <a:noFill/>
          </a:ln>
        </p:spPr>
      </p:pic>
      <p:sp>
        <p:nvSpPr>
          <p:cNvPr id="491" name="Google Shape;491;p54"/>
          <p:cNvSpPr txBox="1"/>
          <p:nvPr/>
        </p:nvSpPr>
        <p:spPr>
          <a:xfrm>
            <a:off x="3174700" y="497375"/>
            <a:ext cx="5857200" cy="4585500"/>
          </a:xfrm>
          <a:prstGeom prst="rect">
            <a:avLst/>
          </a:prstGeom>
          <a:noFill/>
          <a:ln>
            <a:noFill/>
          </a:ln>
        </p:spPr>
        <p:txBody>
          <a:bodyPr anchorCtr="0" anchor="t" bIns="91425" lIns="91425" spcFirstLastPara="1" rIns="91425" wrap="square" tIns="91425">
            <a:noAutofit/>
          </a:bodyPr>
          <a:lstStyle/>
          <a:p>
            <a:pPr indent="-330499" lvl="0" marL="457499" rtl="0" algn="just">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Discuss the choice between a stack or a priority queue for this implementation based on each data structure’s performance and flexibility. </a:t>
            </a:r>
            <a:endParaRPr sz="1600">
              <a:solidFill>
                <a:schemeClr val="dk2"/>
              </a:solidFill>
              <a:latin typeface="Montserrat"/>
              <a:ea typeface="Montserrat"/>
              <a:cs typeface="Montserrat"/>
              <a:sym typeface="Montserrat"/>
            </a:endParaRPr>
          </a:p>
          <a:p>
            <a:pPr indent="0" lvl="0" marL="450000" rtl="0" algn="just">
              <a:spcBef>
                <a:spcPts val="1000"/>
              </a:spcBef>
              <a:spcAft>
                <a:spcPts val="0"/>
              </a:spcAft>
              <a:buNone/>
            </a:pPr>
            <a:r>
              <a:rPr b="1" lang="en-GB" sz="1600" u="sng">
                <a:solidFill>
                  <a:srgbClr val="3475A6"/>
                </a:solidFill>
                <a:latin typeface="Montserrat"/>
                <a:ea typeface="Montserrat"/>
                <a:cs typeface="Montserrat"/>
                <a:sym typeface="Montserrat"/>
              </a:rPr>
              <a:t>Performance:</a:t>
            </a:r>
            <a:r>
              <a:rPr b="1" lang="en-GB" sz="1600">
                <a:solidFill>
                  <a:srgbClr val="3475A6"/>
                </a:solidFill>
                <a:latin typeface="Montserrat"/>
                <a:ea typeface="Montserrat"/>
                <a:cs typeface="Montserrat"/>
                <a:sym typeface="Montserrat"/>
              </a:rPr>
              <a:t> </a:t>
            </a:r>
            <a:r>
              <a:rPr lang="en-GB" sz="1600">
                <a:solidFill>
                  <a:srgbClr val="3475A6"/>
                </a:solidFill>
                <a:latin typeface="Montserrat"/>
                <a:ea typeface="Montserrat"/>
                <a:cs typeface="Montserrat"/>
                <a:sym typeface="Montserrat"/>
              </a:rPr>
              <a:t>Better speed when using a stack [O(1) vs O(log n)] but better suited order of execution with a priority queue.</a:t>
            </a:r>
            <a:endParaRPr sz="1600">
              <a:solidFill>
                <a:srgbClr val="3475A6"/>
              </a:solidFill>
              <a:latin typeface="Montserrat"/>
              <a:ea typeface="Montserrat"/>
              <a:cs typeface="Montserrat"/>
              <a:sym typeface="Montserrat"/>
            </a:endParaRPr>
          </a:p>
          <a:p>
            <a:pPr indent="0" lvl="0" marL="450000" rtl="0" algn="just">
              <a:spcBef>
                <a:spcPts val="1000"/>
              </a:spcBef>
              <a:spcAft>
                <a:spcPts val="0"/>
              </a:spcAft>
              <a:buNone/>
            </a:pPr>
            <a:r>
              <a:rPr b="1" lang="en-GB" sz="1600" u="sng">
                <a:solidFill>
                  <a:srgbClr val="3475A6"/>
                </a:solidFill>
                <a:latin typeface="Montserrat"/>
                <a:ea typeface="Montserrat"/>
                <a:cs typeface="Montserrat"/>
                <a:sym typeface="Montserrat"/>
              </a:rPr>
              <a:t>Flexibility:</a:t>
            </a:r>
            <a:r>
              <a:rPr b="1" lang="en-GB" sz="1600">
                <a:solidFill>
                  <a:srgbClr val="3475A6"/>
                </a:solidFill>
                <a:latin typeface="Montserrat"/>
                <a:ea typeface="Montserrat"/>
                <a:cs typeface="Montserrat"/>
                <a:sym typeface="Montserrat"/>
              </a:rPr>
              <a:t> </a:t>
            </a:r>
            <a:r>
              <a:rPr lang="en-GB" sz="1600">
                <a:solidFill>
                  <a:srgbClr val="3475A6"/>
                </a:solidFill>
                <a:latin typeface="Montserrat"/>
                <a:ea typeface="Montserrat"/>
                <a:cs typeface="Montserrat"/>
                <a:sym typeface="Montserrat"/>
              </a:rPr>
              <a:t>Priority queues have better flexibility since priority can influence order of execution.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330200" lvl="0" marL="457200" rtl="0" algn="just">
              <a:spcBef>
                <a:spcPts val="0"/>
              </a:spcBef>
              <a:spcAft>
                <a:spcPts val="0"/>
              </a:spcAft>
              <a:buClr>
                <a:schemeClr val="dk2"/>
              </a:buClr>
              <a:buSzPts val="1600"/>
              <a:buFont typeface="Montserrat"/>
              <a:buAutoNum type="arabicPeriod"/>
            </a:pPr>
            <a:r>
              <a:rPr lang="en-GB" sz="1600">
                <a:solidFill>
                  <a:schemeClr val="dk2"/>
                </a:solidFill>
                <a:latin typeface="Montserrat"/>
                <a:ea typeface="Montserrat"/>
                <a:cs typeface="Montserrat"/>
                <a:sym typeface="Montserrat"/>
              </a:rPr>
              <a:t>Based on the answer in 1, determine the best suited conditions for each data structure.</a:t>
            </a:r>
            <a:endParaRPr sz="1600">
              <a:solidFill>
                <a:schemeClr val="dk2"/>
              </a:solidFill>
              <a:latin typeface="Montserrat"/>
              <a:ea typeface="Montserrat"/>
              <a:cs typeface="Montserrat"/>
              <a:sym typeface="Montserrat"/>
            </a:endParaRPr>
          </a:p>
          <a:p>
            <a:pPr indent="0" lvl="0" marL="450000" rtl="0" algn="just">
              <a:spcBef>
                <a:spcPts val="1000"/>
              </a:spcBef>
              <a:spcAft>
                <a:spcPts val="0"/>
              </a:spcAft>
              <a:buNone/>
            </a:pPr>
            <a:r>
              <a:rPr b="1" lang="en-GB" sz="1600" u="sng">
                <a:solidFill>
                  <a:srgbClr val="3475A6"/>
                </a:solidFill>
                <a:latin typeface="Montserrat"/>
                <a:ea typeface="Montserrat"/>
                <a:cs typeface="Montserrat"/>
                <a:sym typeface="Montserrat"/>
              </a:rPr>
              <a:t>Stack:</a:t>
            </a:r>
            <a:r>
              <a:rPr b="1" lang="en-GB" sz="1600">
                <a:solidFill>
                  <a:srgbClr val="3475A6"/>
                </a:solidFill>
                <a:latin typeface="Montserrat"/>
                <a:ea typeface="Montserrat"/>
                <a:cs typeface="Montserrat"/>
                <a:sym typeface="Montserrat"/>
              </a:rPr>
              <a:t> </a:t>
            </a:r>
            <a:r>
              <a:rPr lang="en-GB" sz="1600">
                <a:solidFill>
                  <a:srgbClr val="3475A6"/>
                </a:solidFill>
                <a:latin typeface="Montserrat"/>
                <a:ea typeface="Montserrat"/>
                <a:cs typeface="Montserrat"/>
                <a:sym typeface="Montserrat"/>
              </a:rPr>
              <a:t>Performance is important and task prioritisation is not critical</a:t>
            </a:r>
            <a:endParaRPr sz="1600">
              <a:solidFill>
                <a:srgbClr val="3475A6"/>
              </a:solidFill>
              <a:latin typeface="Montserrat"/>
              <a:ea typeface="Montserrat"/>
              <a:cs typeface="Montserrat"/>
              <a:sym typeface="Montserrat"/>
            </a:endParaRPr>
          </a:p>
          <a:p>
            <a:pPr indent="0" lvl="0" marL="450000" rtl="0" algn="just">
              <a:spcBef>
                <a:spcPts val="1000"/>
              </a:spcBef>
              <a:spcAft>
                <a:spcPts val="0"/>
              </a:spcAft>
              <a:buNone/>
            </a:pPr>
            <a:r>
              <a:rPr b="1" lang="en-GB" sz="1600" u="sng">
                <a:solidFill>
                  <a:srgbClr val="3475A6"/>
                </a:solidFill>
                <a:latin typeface="Montserrat"/>
                <a:ea typeface="Montserrat"/>
                <a:cs typeface="Montserrat"/>
                <a:sym typeface="Montserrat"/>
              </a:rPr>
              <a:t>Priority Queue:</a:t>
            </a:r>
            <a:r>
              <a:rPr lang="en-GB" sz="1600">
                <a:solidFill>
                  <a:srgbClr val="3475A6"/>
                </a:solidFill>
                <a:latin typeface="Montserrat"/>
                <a:ea typeface="Montserrat"/>
                <a:cs typeface="Montserrat"/>
                <a:sym typeface="Montserrat"/>
              </a:rPr>
              <a:t> Task prioritisation critically impacts order of execution.</a:t>
            </a:r>
            <a:endParaRPr sz="1600">
              <a:solidFill>
                <a:srgbClr val="3475A6"/>
              </a:solidFill>
              <a:latin typeface="Montserrat"/>
              <a:ea typeface="Montserrat"/>
              <a:cs typeface="Montserrat"/>
              <a:sym typeface="Montserrat"/>
            </a:endParaRPr>
          </a:p>
          <a:p>
            <a:pPr indent="0" lvl="0" marL="0" rtl="0" algn="just">
              <a:spcBef>
                <a:spcPts val="100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5"/>
          <p:cNvSpPr/>
          <p:nvPr/>
        </p:nvSpPr>
        <p:spPr>
          <a:xfrm rot="10800000">
            <a:off x="5" y="2840"/>
            <a:ext cx="3061500" cy="5137800"/>
          </a:xfrm>
          <a:prstGeom prst="rect">
            <a:avLst/>
          </a:prstGeom>
          <a:solidFill>
            <a:srgbClr val="103452"/>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103452"/>
              </a:solidFill>
              <a:latin typeface="Arial"/>
              <a:ea typeface="Arial"/>
              <a:cs typeface="Arial"/>
              <a:sym typeface="Arial"/>
            </a:endParaRPr>
          </a:p>
        </p:txBody>
      </p:sp>
      <p:sp>
        <p:nvSpPr>
          <p:cNvPr id="497" name="Google Shape;497;p55"/>
          <p:cNvSpPr txBox="1"/>
          <p:nvPr/>
        </p:nvSpPr>
        <p:spPr>
          <a:xfrm>
            <a:off x="229500" y="363365"/>
            <a:ext cx="2602500" cy="5307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000">
                <a:solidFill>
                  <a:schemeClr val="lt1"/>
                </a:solidFill>
                <a:latin typeface="Montserrat"/>
                <a:ea typeface="Montserrat"/>
                <a:cs typeface="Montserrat"/>
                <a:sym typeface="Montserrat"/>
              </a:rPr>
              <a:t>Worked Example</a:t>
            </a:r>
            <a:endParaRPr b="1" i="0" sz="1400" u="none" cap="none" strike="noStrike">
              <a:solidFill>
                <a:schemeClr val="lt1"/>
              </a:solidFill>
              <a:latin typeface="Montserrat"/>
              <a:ea typeface="Montserrat"/>
              <a:cs typeface="Montserrat"/>
              <a:sym typeface="Montserrat"/>
            </a:endParaRPr>
          </a:p>
        </p:txBody>
      </p:sp>
      <p:sp>
        <p:nvSpPr>
          <p:cNvPr id="498" name="Google Shape;498;p55"/>
          <p:cNvSpPr txBox="1"/>
          <p:nvPr/>
        </p:nvSpPr>
        <p:spPr>
          <a:xfrm>
            <a:off x="66450" y="1076525"/>
            <a:ext cx="2928600" cy="23796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Consider a simple scheduler designed to manage the execution of tasks of varying priority. </a:t>
            </a:r>
            <a:endParaRPr sz="1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600">
                <a:solidFill>
                  <a:schemeClr val="lt1"/>
                </a:solidFill>
                <a:latin typeface="Montserrat"/>
                <a:ea typeface="Montserrat"/>
                <a:cs typeface="Montserrat"/>
                <a:sym typeface="Montserrat"/>
              </a:rPr>
              <a:t>We will consider two different implementations, one using a stack and another which uses a priority queue.</a:t>
            </a:r>
            <a:endParaRPr sz="1600">
              <a:solidFill>
                <a:schemeClr val="lt1"/>
              </a:solidFill>
              <a:latin typeface="Montserrat"/>
              <a:ea typeface="Montserrat"/>
              <a:cs typeface="Montserrat"/>
              <a:sym typeface="Montserrat"/>
            </a:endParaRPr>
          </a:p>
        </p:txBody>
      </p:sp>
      <p:sp>
        <p:nvSpPr>
          <p:cNvPr id="499" name="Google Shape;499;p55"/>
          <p:cNvSpPr/>
          <p:nvPr/>
        </p:nvSpPr>
        <p:spPr>
          <a:xfrm rot="5400000">
            <a:off x="4434900" y="-4434900"/>
            <a:ext cx="2742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500" name="Google Shape;500;p55"/>
          <p:cNvCxnSpPr/>
          <p:nvPr/>
        </p:nvCxnSpPr>
        <p:spPr>
          <a:xfrm>
            <a:off x="1022996" y="832558"/>
            <a:ext cx="1015500" cy="0"/>
          </a:xfrm>
          <a:prstGeom prst="straightConnector1">
            <a:avLst/>
          </a:prstGeom>
          <a:noFill/>
          <a:ln cap="flat" cmpd="sng" w="19050">
            <a:solidFill>
              <a:srgbClr val="3475A6"/>
            </a:solidFill>
            <a:prstDash val="solid"/>
            <a:round/>
            <a:headEnd len="sm" w="sm" type="none"/>
            <a:tailEnd len="sm" w="sm" type="none"/>
          </a:ln>
        </p:spPr>
      </p:cxnSp>
      <p:pic>
        <p:nvPicPr>
          <p:cNvPr id="501" name="Google Shape;501;p55"/>
          <p:cNvPicPr preferRelativeResize="0"/>
          <p:nvPr/>
        </p:nvPicPr>
        <p:blipFill rotWithShape="1">
          <a:blip r:embed="rId3">
            <a:alphaModFix/>
          </a:blip>
          <a:srcRect b="0" l="0" r="0" t="0"/>
          <a:stretch/>
        </p:blipFill>
        <p:spPr>
          <a:xfrm>
            <a:off x="128992" y="4908133"/>
            <a:ext cx="890168" cy="174735"/>
          </a:xfrm>
          <a:prstGeom prst="rect">
            <a:avLst/>
          </a:prstGeom>
          <a:noFill/>
          <a:ln>
            <a:noFill/>
          </a:ln>
        </p:spPr>
      </p:pic>
      <p:sp>
        <p:nvSpPr>
          <p:cNvPr id="502" name="Google Shape;502;p55"/>
          <p:cNvSpPr txBox="1"/>
          <p:nvPr/>
        </p:nvSpPr>
        <p:spPr>
          <a:xfrm>
            <a:off x="3174700" y="497375"/>
            <a:ext cx="5857200" cy="4585500"/>
          </a:xfrm>
          <a:prstGeom prst="rect">
            <a:avLst/>
          </a:prstGeom>
          <a:noFill/>
          <a:ln>
            <a:noFill/>
          </a:ln>
        </p:spPr>
        <p:txBody>
          <a:bodyPr anchorCtr="0" anchor="t" bIns="91425" lIns="91425" spcFirstLastPara="1" rIns="91425" wrap="square" tIns="91425">
            <a:noAutofit/>
          </a:bodyPr>
          <a:lstStyle/>
          <a:p>
            <a:pPr indent="-367499" lvl="0" marL="457499" rtl="0" algn="just">
              <a:spcBef>
                <a:spcPts val="0"/>
              </a:spcBef>
              <a:spcAft>
                <a:spcPts val="0"/>
              </a:spcAft>
              <a:buNone/>
            </a:pPr>
            <a:r>
              <a:rPr lang="en-GB" sz="1600">
                <a:solidFill>
                  <a:schemeClr val="dk2"/>
                </a:solidFill>
                <a:latin typeface="Montserrat"/>
                <a:ea typeface="Montserrat"/>
                <a:cs typeface="Montserrat"/>
                <a:sym typeface="Montserrat"/>
              </a:rPr>
              <a:t>3.    </a:t>
            </a:r>
            <a:r>
              <a:rPr lang="en-GB" sz="1600">
                <a:solidFill>
                  <a:schemeClr val="dk2"/>
                </a:solidFill>
                <a:latin typeface="Montserrat"/>
                <a:ea typeface="Montserrat"/>
                <a:cs typeface="Montserrat"/>
                <a:sym typeface="Montserrat"/>
              </a:rPr>
              <a:t>Implement a simple scheduler using either a stack or a priority queue.</a:t>
            </a:r>
            <a:endParaRPr sz="1600">
              <a:solidFill>
                <a:schemeClr val="dk2"/>
              </a:solidFill>
              <a:latin typeface="Montserrat"/>
              <a:ea typeface="Montserrat"/>
              <a:cs typeface="Montserrat"/>
              <a:sym typeface="Montserrat"/>
            </a:endParaRPr>
          </a:p>
          <a:p>
            <a:pPr indent="-367499" lvl="0" marL="457499" rtl="0" algn="just">
              <a:spcBef>
                <a:spcPts val="0"/>
              </a:spcBef>
              <a:spcAft>
                <a:spcPts val="0"/>
              </a:spcAft>
              <a:buNone/>
            </a:pPr>
            <a:r>
              <a:t/>
            </a:r>
            <a:endParaRPr sz="1600">
              <a:solidFill>
                <a:schemeClr val="dk2"/>
              </a:solidFill>
              <a:latin typeface="Montserrat"/>
              <a:ea typeface="Montserrat"/>
              <a:cs typeface="Montserrat"/>
              <a:sym typeface="Montserrat"/>
            </a:endParaRPr>
          </a:p>
          <a:p>
            <a:pPr indent="-367499" lvl="0" marL="457499" rtl="0" algn="just">
              <a:spcBef>
                <a:spcPts val="0"/>
              </a:spcBef>
              <a:spcAft>
                <a:spcPts val="0"/>
              </a:spcAft>
              <a:buNone/>
            </a:pPr>
            <a:r>
              <a:rPr lang="en-GB" sz="1600">
                <a:solidFill>
                  <a:schemeClr val="dk2"/>
                </a:solidFill>
                <a:latin typeface="Montserrat"/>
                <a:ea typeface="Montserrat"/>
                <a:cs typeface="Montserrat"/>
                <a:sym typeface="Montserrat"/>
              </a:rPr>
              <a:t>	</a:t>
            </a:r>
            <a:r>
              <a:rPr lang="en-GB" sz="1600">
                <a:solidFill>
                  <a:srgbClr val="3475A6"/>
                </a:solidFill>
                <a:latin typeface="Montserrat"/>
                <a:ea typeface="Montserrat"/>
                <a:cs typeface="Montserrat"/>
                <a:sym typeface="Montserrat"/>
              </a:rPr>
              <a:t>Examples of both implementations can be found with the source code for this lecture.</a:t>
            </a:r>
            <a:endParaRPr sz="1600">
              <a:solidFill>
                <a:srgbClr val="3475A6"/>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600">
              <a:solidFill>
                <a:schemeClr val="dk2"/>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6"/>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508" name="Google Shape;508;p56"/>
          <p:cNvSpPr txBox="1"/>
          <p:nvPr/>
        </p:nvSpPr>
        <p:spPr>
          <a:xfrm>
            <a:off x="839925" y="446475"/>
            <a:ext cx="37143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700">
                <a:solidFill>
                  <a:srgbClr val="3475A6"/>
                </a:solidFill>
                <a:latin typeface="Montserrat"/>
                <a:ea typeface="Montserrat"/>
                <a:cs typeface="Montserrat"/>
                <a:sym typeface="Montserrat"/>
              </a:rPr>
              <a:t>Summary</a:t>
            </a:r>
            <a:endParaRPr b="1" i="0" sz="2100" u="none" cap="none" strike="noStrike">
              <a:solidFill>
                <a:srgbClr val="BC922D"/>
              </a:solidFill>
              <a:latin typeface="Montserrat"/>
              <a:ea typeface="Montserrat"/>
              <a:cs typeface="Montserrat"/>
              <a:sym typeface="Montserrat"/>
            </a:endParaRPr>
          </a:p>
        </p:txBody>
      </p:sp>
      <p:sp>
        <p:nvSpPr>
          <p:cNvPr id="509" name="Google Shape;509;p56"/>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510" name="Google Shape;510;p56"/>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511" name="Google Shape;511;p56"/>
          <p:cNvSpPr txBox="1"/>
          <p:nvPr/>
        </p:nvSpPr>
        <p:spPr>
          <a:xfrm>
            <a:off x="1020374" y="980850"/>
            <a:ext cx="7022700" cy="32526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Font typeface="Arial"/>
              <a:buNone/>
            </a:pPr>
            <a:r>
              <a:t/>
            </a:r>
            <a:endParaRPr sz="1000">
              <a:solidFill>
                <a:srgbClr val="BC922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Font typeface="Arial"/>
              <a:buNone/>
            </a:pPr>
            <a:r>
              <a:rPr lang="en-GB" sz="1600">
                <a:solidFill>
                  <a:srgbClr val="BC922D"/>
                </a:solidFill>
                <a:latin typeface="Montserrat SemiBold"/>
                <a:ea typeface="Montserrat SemiBold"/>
                <a:cs typeface="Montserrat SemiBold"/>
                <a:sym typeface="Montserrat SemiBold"/>
              </a:rPr>
              <a:t>Stacks</a:t>
            </a:r>
            <a:endParaRPr sz="1300">
              <a:latin typeface="Montserrat"/>
              <a:ea typeface="Montserrat"/>
              <a:cs typeface="Montserrat"/>
              <a:sym typeface="Montserrat"/>
            </a:endParaRPr>
          </a:p>
          <a:p>
            <a:pPr indent="-243499" lvl="0" marL="540000" marR="0" rtl="0" algn="l">
              <a:lnSpc>
                <a:spcPct val="115000"/>
              </a:lnSpc>
              <a:spcBef>
                <a:spcPts val="0"/>
              </a:spcBef>
              <a:spcAft>
                <a:spcPts val="0"/>
              </a:spcAft>
              <a:buSzPts val="1000"/>
              <a:buFont typeface="Montserrat"/>
              <a:buChar char="★"/>
            </a:pPr>
            <a:r>
              <a:rPr b="1" lang="en-GB">
                <a:latin typeface="Montserrat"/>
                <a:ea typeface="Montserrat"/>
                <a:cs typeface="Montserrat"/>
                <a:sym typeface="Montserrat"/>
              </a:rPr>
              <a:t>Order:</a:t>
            </a:r>
            <a:r>
              <a:rPr lang="en-GB">
                <a:latin typeface="Montserrat"/>
                <a:ea typeface="Montserrat"/>
                <a:cs typeface="Montserrat"/>
                <a:sym typeface="Montserrat"/>
              </a:rPr>
              <a:t> LIFO</a:t>
            </a:r>
            <a:endParaRPr>
              <a:latin typeface="Montserrat"/>
              <a:ea typeface="Montserrat"/>
              <a:cs typeface="Montserrat"/>
              <a:sym typeface="Montserrat"/>
            </a:endParaRPr>
          </a:p>
          <a:p>
            <a:pPr indent="-243499" lvl="0" marL="540000" marR="0" rtl="0" algn="l">
              <a:lnSpc>
                <a:spcPct val="115000"/>
              </a:lnSpc>
              <a:spcBef>
                <a:spcPts val="0"/>
              </a:spcBef>
              <a:spcAft>
                <a:spcPts val="0"/>
              </a:spcAft>
              <a:buSzPts val="1000"/>
              <a:buFont typeface="Montserrat"/>
              <a:buChar char="★"/>
            </a:pPr>
            <a:r>
              <a:rPr b="1" lang="en-GB">
                <a:latin typeface="Montserrat"/>
                <a:ea typeface="Montserrat"/>
                <a:cs typeface="Montserrat"/>
                <a:sym typeface="Montserrat"/>
              </a:rPr>
              <a:t>Operations: </a:t>
            </a:r>
            <a:r>
              <a:rPr lang="en-GB">
                <a:latin typeface="Montserrat"/>
                <a:ea typeface="Montserrat"/>
                <a:cs typeface="Montserrat"/>
                <a:sym typeface="Montserrat"/>
              </a:rPr>
              <a:t>Push() and Pop()</a:t>
            </a:r>
            <a:endParaRPr>
              <a:latin typeface="Montserrat"/>
              <a:ea typeface="Montserrat"/>
              <a:cs typeface="Montserrat"/>
              <a:sym typeface="Montserrat"/>
            </a:endParaRPr>
          </a:p>
          <a:p>
            <a:pPr indent="-243499" lvl="0" marL="540000" marR="0" rtl="0" algn="l">
              <a:lnSpc>
                <a:spcPct val="115000"/>
              </a:lnSpc>
              <a:spcBef>
                <a:spcPts val="0"/>
              </a:spcBef>
              <a:spcAft>
                <a:spcPts val="0"/>
              </a:spcAft>
              <a:buSzPts val="1000"/>
              <a:buFont typeface="Montserrat"/>
              <a:buChar char="★"/>
            </a:pPr>
            <a:r>
              <a:rPr b="1" lang="en-GB">
                <a:latin typeface="Montserrat"/>
                <a:ea typeface="Montserrat"/>
                <a:cs typeface="Montserrat"/>
                <a:sym typeface="Montserrat"/>
              </a:rPr>
              <a:t>Time complexity: </a:t>
            </a:r>
            <a:r>
              <a:rPr lang="en-GB">
                <a:latin typeface="Montserrat"/>
                <a:ea typeface="Montserrat"/>
                <a:cs typeface="Montserrat"/>
                <a:sym typeface="Montserrat"/>
              </a:rPr>
              <a:t>O(1)</a:t>
            </a:r>
            <a:endParaRPr>
              <a:latin typeface="Montserrat"/>
              <a:ea typeface="Montserrat"/>
              <a:cs typeface="Montserrat"/>
              <a:sym typeface="Montserrat"/>
            </a:endParaRPr>
          </a:p>
          <a:p>
            <a:pPr indent="-243499" lvl="0" marL="540000" marR="0" rtl="0" algn="l">
              <a:lnSpc>
                <a:spcPct val="115000"/>
              </a:lnSpc>
              <a:spcBef>
                <a:spcPts val="0"/>
              </a:spcBef>
              <a:spcAft>
                <a:spcPts val="0"/>
              </a:spcAft>
              <a:buSzPts val="1000"/>
              <a:buFont typeface="Montserrat"/>
              <a:buChar char="★"/>
            </a:pPr>
            <a:r>
              <a:rPr b="1" lang="en-GB">
                <a:latin typeface="Montserrat"/>
                <a:ea typeface="Montserrat"/>
                <a:cs typeface="Montserrat"/>
                <a:sym typeface="Montserrat"/>
              </a:rPr>
              <a:t>Space complexity: </a:t>
            </a:r>
            <a:r>
              <a:rPr lang="en-GB">
                <a:latin typeface="Montserrat"/>
                <a:ea typeface="Montserrat"/>
                <a:cs typeface="Montserrat"/>
                <a:sym typeface="Montserrat"/>
              </a:rPr>
              <a:t>O(1)</a:t>
            </a:r>
            <a:endParaRPr>
              <a:latin typeface="Montserrat"/>
              <a:ea typeface="Montserrat"/>
              <a:cs typeface="Montserrat"/>
              <a:sym typeface="Montserrat"/>
            </a:endParaRPr>
          </a:p>
          <a:p>
            <a:pPr indent="0" lvl="0" marL="457200" marR="0" rtl="0" algn="l">
              <a:lnSpc>
                <a:spcPct val="115000"/>
              </a:lnSpc>
              <a:spcBef>
                <a:spcPts val="1000"/>
              </a:spcBef>
              <a:spcAft>
                <a:spcPts val="0"/>
              </a:spcAft>
              <a:buNone/>
            </a:pPr>
            <a:r>
              <a:t/>
            </a:r>
            <a:endParaRPr>
              <a:latin typeface="Montserrat"/>
              <a:ea typeface="Montserrat"/>
              <a:cs typeface="Montserrat"/>
              <a:sym typeface="Montserrat"/>
            </a:endParaRPr>
          </a:p>
          <a:p>
            <a:pPr indent="0" lvl="0" marL="0" rtl="0" algn="l">
              <a:spcBef>
                <a:spcPts val="1000"/>
              </a:spcBef>
              <a:spcAft>
                <a:spcPts val="0"/>
              </a:spcAft>
              <a:buNone/>
            </a:pPr>
            <a:r>
              <a:rPr lang="en-GB" sz="1600">
                <a:solidFill>
                  <a:srgbClr val="BC922D"/>
                </a:solidFill>
                <a:latin typeface="Montserrat SemiBold"/>
                <a:ea typeface="Montserrat SemiBold"/>
                <a:cs typeface="Montserrat SemiBold"/>
                <a:sym typeface="Montserrat SemiBold"/>
              </a:rPr>
              <a:t>Queues</a:t>
            </a:r>
            <a:endParaRPr sz="1300">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Order:</a:t>
            </a:r>
            <a:r>
              <a:rPr lang="en-GB">
                <a:solidFill>
                  <a:schemeClr val="dk1"/>
                </a:solidFill>
                <a:latin typeface="Montserrat"/>
                <a:ea typeface="Montserrat"/>
                <a:cs typeface="Montserrat"/>
                <a:sym typeface="Montserrat"/>
              </a:rPr>
              <a:t> FIFO</a:t>
            </a:r>
            <a:endParaRPr>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Operations: </a:t>
            </a:r>
            <a:r>
              <a:rPr lang="en-GB">
                <a:solidFill>
                  <a:schemeClr val="dk1"/>
                </a:solidFill>
                <a:latin typeface="Montserrat"/>
                <a:ea typeface="Montserrat"/>
                <a:cs typeface="Montserrat"/>
                <a:sym typeface="Montserrat"/>
              </a:rPr>
              <a:t>Enqueue() and Dequeue()</a:t>
            </a:r>
            <a:endParaRPr>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Time complexity: </a:t>
            </a:r>
            <a:r>
              <a:rPr lang="en-GB">
                <a:solidFill>
                  <a:schemeClr val="dk1"/>
                </a:solidFill>
                <a:latin typeface="Montserrat"/>
                <a:ea typeface="Montserrat"/>
                <a:cs typeface="Montserrat"/>
                <a:sym typeface="Montserrat"/>
              </a:rPr>
              <a:t>O(1)</a:t>
            </a:r>
            <a:endParaRPr>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Space complexity: </a:t>
            </a:r>
            <a:r>
              <a:rPr lang="en-GB">
                <a:solidFill>
                  <a:schemeClr val="dk1"/>
                </a:solidFill>
                <a:latin typeface="Montserrat"/>
                <a:ea typeface="Montserrat"/>
                <a:cs typeface="Montserrat"/>
                <a:sym typeface="Montserrat"/>
              </a:rPr>
              <a:t>O(1)</a:t>
            </a:r>
            <a:endParaRPr>
              <a:solidFill>
                <a:schemeClr val="dk1"/>
              </a:solidFill>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266700" lvl="0" marL="540000" marR="0" rtl="0" algn="l">
              <a:lnSpc>
                <a:spcPct val="115000"/>
              </a:lnSpc>
              <a:spcBef>
                <a:spcPts val="1000"/>
              </a:spcBef>
              <a:spcAft>
                <a:spcPts val="0"/>
              </a:spcAft>
              <a:buNone/>
            </a:pPr>
            <a:r>
              <a:t/>
            </a:r>
            <a:endParaRPr b="1" i="0" sz="8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chemeClr val="dk1"/>
              </a:solidFill>
              <a:latin typeface="Montserrat"/>
              <a:ea typeface="Montserrat"/>
              <a:cs typeface="Montserrat"/>
              <a:sym typeface="Montserrat"/>
            </a:endParaRPr>
          </a:p>
        </p:txBody>
      </p:sp>
      <p:cxnSp>
        <p:nvCxnSpPr>
          <p:cNvPr id="512" name="Google Shape;512;p56"/>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513" name="Google Shape;513;p56"/>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57"/>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519" name="Google Shape;519;p57"/>
          <p:cNvSpPr txBox="1"/>
          <p:nvPr/>
        </p:nvSpPr>
        <p:spPr>
          <a:xfrm>
            <a:off x="839925" y="446475"/>
            <a:ext cx="37143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700">
                <a:solidFill>
                  <a:srgbClr val="3475A6"/>
                </a:solidFill>
                <a:latin typeface="Montserrat"/>
                <a:ea typeface="Montserrat"/>
                <a:cs typeface="Montserrat"/>
                <a:sym typeface="Montserrat"/>
              </a:rPr>
              <a:t>Summary</a:t>
            </a:r>
            <a:endParaRPr b="1" i="0" sz="2100" u="none" cap="none" strike="noStrike">
              <a:solidFill>
                <a:srgbClr val="BC922D"/>
              </a:solidFill>
              <a:latin typeface="Montserrat"/>
              <a:ea typeface="Montserrat"/>
              <a:cs typeface="Montserrat"/>
              <a:sym typeface="Montserrat"/>
            </a:endParaRPr>
          </a:p>
        </p:txBody>
      </p:sp>
      <p:sp>
        <p:nvSpPr>
          <p:cNvPr id="520" name="Google Shape;520;p57"/>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521" name="Google Shape;521;p57"/>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522" name="Google Shape;522;p57"/>
          <p:cNvSpPr txBox="1"/>
          <p:nvPr/>
        </p:nvSpPr>
        <p:spPr>
          <a:xfrm>
            <a:off x="839925" y="1124250"/>
            <a:ext cx="7383600" cy="32526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None/>
            </a:pPr>
            <a:r>
              <a:t/>
            </a:r>
            <a:endParaRPr sz="1600">
              <a:solidFill>
                <a:srgbClr val="BC922D"/>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GB" sz="1600">
                <a:solidFill>
                  <a:srgbClr val="BC922D"/>
                </a:solidFill>
                <a:latin typeface="Montserrat SemiBold"/>
                <a:ea typeface="Montserrat SemiBold"/>
                <a:cs typeface="Montserrat SemiBold"/>
                <a:sym typeface="Montserrat SemiBold"/>
              </a:rPr>
              <a:t>Priority Q</a:t>
            </a:r>
            <a:r>
              <a:rPr lang="en-GB" sz="1600">
                <a:solidFill>
                  <a:srgbClr val="BC922D"/>
                </a:solidFill>
                <a:latin typeface="Montserrat SemiBold"/>
                <a:ea typeface="Montserrat SemiBold"/>
                <a:cs typeface="Montserrat SemiBold"/>
                <a:sym typeface="Montserrat SemiBold"/>
              </a:rPr>
              <a:t>ueues</a:t>
            </a:r>
            <a:endParaRPr sz="1300">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Order:</a:t>
            </a:r>
            <a:r>
              <a:rPr lang="en-GB">
                <a:solidFill>
                  <a:schemeClr val="dk1"/>
                </a:solidFill>
                <a:latin typeface="Montserrat"/>
                <a:ea typeface="Montserrat"/>
                <a:cs typeface="Montserrat"/>
                <a:sym typeface="Montserrat"/>
              </a:rPr>
              <a:t> Based on the priority of each element</a:t>
            </a:r>
            <a:endParaRPr>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Operations: </a:t>
            </a:r>
            <a:r>
              <a:rPr lang="en-GB">
                <a:solidFill>
                  <a:schemeClr val="dk1"/>
                </a:solidFill>
                <a:latin typeface="Montserrat"/>
                <a:ea typeface="Montserrat"/>
                <a:cs typeface="Montserrat"/>
                <a:sym typeface="Montserrat"/>
              </a:rPr>
              <a:t>Enqueue() and Dequeue()</a:t>
            </a:r>
            <a:endParaRPr>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Time complexity [List]: </a:t>
            </a:r>
            <a:r>
              <a:rPr lang="en-GB">
                <a:solidFill>
                  <a:schemeClr val="dk1"/>
                </a:solidFill>
                <a:latin typeface="Montserrat"/>
                <a:ea typeface="Montserrat"/>
                <a:cs typeface="Montserrat"/>
                <a:sym typeface="Montserrat"/>
              </a:rPr>
              <a:t>O(n)</a:t>
            </a:r>
            <a:endParaRPr>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Space complexity [List]: </a:t>
            </a:r>
            <a:r>
              <a:rPr lang="en-GB">
                <a:solidFill>
                  <a:schemeClr val="dk1"/>
                </a:solidFill>
                <a:latin typeface="Montserrat"/>
                <a:ea typeface="Montserrat"/>
                <a:cs typeface="Montserrat"/>
                <a:sym typeface="Montserrat"/>
              </a:rPr>
              <a:t>O(1)</a:t>
            </a:r>
            <a:br>
              <a:rPr lang="en-GB">
                <a:solidFill>
                  <a:schemeClr val="dk1"/>
                </a:solidFill>
                <a:latin typeface="Montserrat"/>
                <a:ea typeface="Montserrat"/>
                <a:cs typeface="Montserrat"/>
                <a:sym typeface="Montserrat"/>
              </a:rPr>
            </a:br>
            <a:endParaRPr/>
          </a:p>
          <a:p>
            <a:pPr indent="-243499" lvl="0" marL="540000" rtl="0" algn="l">
              <a:lnSpc>
                <a:spcPct val="115000"/>
              </a:lnSpc>
              <a:spcBef>
                <a:spcPts val="100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Time complexity [PriorityQueue]: </a:t>
            </a:r>
            <a:r>
              <a:rPr lang="en-GB">
                <a:solidFill>
                  <a:schemeClr val="dk1"/>
                </a:solidFill>
                <a:latin typeface="Montserrat"/>
                <a:ea typeface="Montserrat"/>
                <a:cs typeface="Montserrat"/>
                <a:sym typeface="Montserrat"/>
              </a:rPr>
              <a:t>O(log n)</a:t>
            </a:r>
            <a:endParaRPr>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Space complexity [PriorityQueue]: </a:t>
            </a:r>
            <a:r>
              <a:rPr lang="en-GB">
                <a:solidFill>
                  <a:schemeClr val="dk1"/>
                </a:solidFill>
                <a:latin typeface="Montserrat"/>
                <a:ea typeface="Montserrat"/>
                <a:cs typeface="Montserrat"/>
                <a:sym typeface="Montserrat"/>
              </a:rPr>
              <a:t>O(log n)</a:t>
            </a:r>
            <a:endParaRPr>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266700" lvl="0" marL="540000" marR="0" rtl="0" algn="l">
              <a:lnSpc>
                <a:spcPct val="115000"/>
              </a:lnSpc>
              <a:spcBef>
                <a:spcPts val="1000"/>
              </a:spcBef>
              <a:spcAft>
                <a:spcPts val="0"/>
              </a:spcAft>
              <a:buNone/>
            </a:pPr>
            <a:r>
              <a:t/>
            </a:r>
            <a:endParaRPr b="1" i="0" sz="8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chemeClr val="dk1"/>
              </a:solidFill>
              <a:latin typeface="Montserrat"/>
              <a:ea typeface="Montserrat"/>
              <a:cs typeface="Montserrat"/>
              <a:sym typeface="Montserrat"/>
            </a:endParaRPr>
          </a:p>
        </p:txBody>
      </p:sp>
      <p:cxnSp>
        <p:nvCxnSpPr>
          <p:cNvPr id="523" name="Google Shape;523;p57"/>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524" name="Google Shape;524;p57"/>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58"/>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530" name="Google Shape;530;p58"/>
          <p:cNvSpPr txBox="1"/>
          <p:nvPr/>
        </p:nvSpPr>
        <p:spPr>
          <a:xfrm>
            <a:off x="2751713" y="717450"/>
            <a:ext cx="37143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700">
                <a:solidFill>
                  <a:srgbClr val="3475A6"/>
                </a:solidFill>
                <a:latin typeface="Montserrat"/>
                <a:ea typeface="Montserrat"/>
                <a:cs typeface="Montserrat"/>
                <a:sym typeface="Montserrat"/>
              </a:rPr>
              <a:t>Further Learning</a:t>
            </a:r>
            <a:endParaRPr b="1" i="0" sz="2100" u="none" cap="none" strike="noStrike">
              <a:solidFill>
                <a:srgbClr val="BC922D"/>
              </a:solidFill>
              <a:latin typeface="Montserrat"/>
              <a:ea typeface="Montserrat"/>
              <a:cs typeface="Montserrat"/>
              <a:sym typeface="Montserrat"/>
            </a:endParaRPr>
          </a:p>
        </p:txBody>
      </p:sp>
      <p:sp>
        <p:nvSpPr>
          <p:cNvPr id="531" name="Google Shape;531;p58"/>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532" name="Google Shape;532;p58"/>
          <p:cNvCxnSpPr/>
          <p:nvPr/>
        </p:nvCxnSpPr>
        <p:spPr>
          <a:xfrm flipH="1" rot="10800000">
            <a:off x="791034" y="1354333"/>
            <a:ext cx="7383600" cy="32400"/>
          </a:xfrm>
          <a:prstGeom prst="straightConnector1">
            <a:avLst/>
          </a:prstGeom>
          <a:noFill/>
          <a:ln cap="flat" cmpd="sng" w="19050">
            <a:solidFill>
              <a:srgbClr val="3475A6"/>
            </a:solidFill>
            <a:prstDash val="solid"/>
            <a:round/>
            <a:headEnd len="sm" w="sm" type="none"/>
            <a:tailEnd len="sm" w="sm" type="none"/>
          </a:ln>
        </p:spPr>
      </p:cxnSp>
      <p:sp>
        <p:nvSpPr>
          <p:cNvPr id="533" name="Google Shape;533;p58"/>
          <p:cNvSpPr txBox="1"/>
          <p:nvPr/>
        </p:nvSpPr>
        <p:spPr>
          <a:xfrm>
            <a:off x="1481975" y="1739312"/>
            <a:ext cx="6253800" cy="2459400"/>
          </a:xfrm>
          <a:prstGeom prst="rect">
            <a:avLst/>
          </a:prstGeom>
          <a:noFill/>
          <a:ln>
            <a:noFill/>
          </a:ln>
        </p:spPr>
        <p:txBody>
          <a:bodyPr anchorCtr="0" anchor="t" bIns="82275" lIns="82275" spcFirstLastPara="1" rIns="82275" wrap="square" tIns="82275">
            <a:noAutofit/>
          </a:bodyPr>
          <a:lstStyle/>
          <a:p>
            <a:pPr indent="-317500" lvl="0" marL="457200" rtl="0" algn="l">
              <a:lnSpc>
                <a:spcPct val="115000"/>
              </a:lnSpc>
              <a:spcBef>
                <a:spcPts val="0"/>
              </a:spcBef>
              <a:spcAft>
                <a:spcPts val="0"/>
              </a:spcAft>
              <a:buClr>
                <a:schemeClr val="dk1"/>
              </a:buClr>
              <a:buSzPts val="1400"/>
              <a:buFont typeface="Montserrat"/>
              <a:buChar char="●"/>
            </a:pPr>
            <a:r>
              <a:rPr lang="en-GB" u="sng">
                <a:solidFill>
                  <a:schemeClr val="hlink"/>
                </a:solidFill>
                <a:latin typeface="Montserrat"/>
                <a:ea typeface="Montserrat"/>
                <a:cs typeface="Montserrat"/>
                <a:sym typeface="Montserrat"/>
                <a:hlinkClick r:id="rId4"/>
              </a:rPr>
              <a:t>StackAbuse</a:t>
            </a:r>
            <a:r>
              <a:rPr lang="en-GB">
                <a:solidFill>
                  <a:schemeClr val="dk1"/>
                </a:solidFill>
                <a:latin typeface="Montserrat"/>
                <a:ea typeface="Montserrat"/>
                <a:cs typeface="Montserrat"/>
                <a:sym typeface="Montserrat"/>
              </a:rPr>
              <a:t> - Stacks and Queues Basics</a:t>
            </a:r>
            <a:endParaRPr>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500">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lang="en-GB" u="sng">
                <a:solidFill>
                  <a:schemeClr val="hlink"/>
                </a:solidFill>
                <a:latin typeface="Montserrat"/>
                <a:ea typeface="Montserrat"/>
                <a:cs typeface="Montserrat"/>
                <a:sym typeface="Montserrat"/>
                <a:hlinkClick r:id="rId5"/>
              </a:rPr>
              <a:t>GeeksforGeeks</a:t>
            </a:r>
            <a:r>
              <a:rPr lang="en-GB">
                <a:solidFill>
                  <a:schemeClr val="dk1"/>
                </a:solidFill>
                <a:latin typeface="Montserrat"/>
                <a:ea typeface="Montserrat"/>
                <a:cs typeface="Montserrat"/>
                <a:sym typeface="Montserrat"/>
              </a:rPr>
              <a:t> - Data Structures includes in depth information   and implementation of Stacks, Queues and </a:t>
            </a:r>
            <a:r>
              <a:rPr lang="en-GB">
                <a:solidFill>
                  <a:schemeClr val="dk1"/>
                </a:solidFill>
                <a:latin typeface="Montserrat"/>
                <a:ea typeface="Montserrat"/>
                <a:cs typeface="Montserrat"/>
                <a:sym typeface="Montserrat"/>
              </a:rPr>
              <a:t>Priority</a:t>
            </a:r>
            <a:r>
              <a:rPr lang="en-GB">
                <a:solidFill>
                  <a:schemeClr val="dk1"/>
                </a:solidFill>
                <a:latin typeface="Montserrat"/>
                <a:ea typeface="Montserrat"/>
                <a:cs typeface="Montserrat"/>
                <a:sym typeface="Montserrat"/>
              </a:rPr>
              <a:t> Queues</a:t>
            </a:r>
            <a:endParaRPr>
              <a:solidFill>
                <a:schemeClr val="dk1"/>
              </a:solidFill>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sz="500">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lang="en-GB" u="sng">
                <a:solidFill>
                  <a:schemeClr val="hlink"/>
                </a:solidFill>
                <a:latin typeface="Montserrat"/>
                <a:ea typeface="Montserrat"/>
                <a:cs typeface="Montserrat"/>
                <a:sym typeface="Montserrat"/>
                <a:hlinkClick r:id="rId6"/>
              </a:rPr>
              <a:t>GeeksforGeeks</a:t>
            </a:r>
            <a:r>
              <a:rPr lang="en-GB">
                <a:solidFill>
                  <a:schemeClr val="dk1"/>
                </a:solidFill>
                <a:latin typeface="Montserrat"/>
                <a:ea typeface="Montserrat"/>
                <a:cs typeface="Montserrat"/>
                <a:sym typeface="Montserrat"/>
              </a:rPr>
              <a:t> - Stacks Complexity Analysis</a:t>
            </a:r>
            <a:endParaRPr>
              <a:solidFill>
                <a:schemeClr val="dk1"/>
              </a:solidFill>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sz="500">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lang="en-GB" u="sng">
                <a:solidFill>
                  <a:schemeClr val="hlink"/>
                </a:solidFill>
                <a:latin typeface="Montserrat"/>
                <a:ea typeface="Montserrat"/>
                <a:cs typeface="Montserrat"/>
                <a:sym typeface="Montserrat"/>
                <a:hlinkClick r:id="rId7"/>
              </a:rPr>
              <a:t>GeeksforGeeks</a:t>
            </a:r>
            <a:r>
              <a:rPr lang="en-GB">
                <a:solidFill>
                  <a:schemeClr val="dk1"/>
                </a:solidFill>
                <a:latin typeface="Montserrat"/>
                <a:ea typeface="Montserrat"/>
                <a:cs typeface="Montserrat"/>
                <a:sym typeface="Montserrat"/>
              </a:rPr>
              <a:t> - Queues Complexity Analysis</a:t>
            </a:r>
            <a:endParaRPr>
              <a:solidFill>
                <a:schemeClr val="dk1"/>
              </a:solidFill>
              <a:latin typeface="Montserrat"/>
              <a:ea typeface="Montserrat"/>
              <a:cs typeface="Montserrat"/>
              <a:sym typeface="Montserrat"/>
            </a:endParaRPr>
          </a:p>
          <a:p>
            <a:pPr indent="0" lvl="0" marL="0" marR="0" rtl="0" algn="l">
              <a:lnSpc>
                <a:spcPct val="115000"/>
              </a:lnSpc>
              <a:spcBef>
                <a:spcPts val="1000"/>
              </a:spcBef>
              <a:spcAft>
                <a:spcPts val="0"/>
              </a:spcAft>
              <a:buNone/>
            </a:pPr>
            <a:r>
              <a:t/>
            </a:r>
            <a:endParaRPr b="1" i="0" sz="8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chemeClr val="dk1"/>
              </a:solidFill>
              <a:latin typeface="Montserrat"/>
              <a:ea typeface="Montserrat"/>
              <a:cs typeface="Montserrat"/>
              <a:sym typeface="Montserrat"/>
            </a:endParaRPr>
          </a:p>
        </p:txBody>
      </p:sp>
      <p:cxnSp>
        <p:nvCxnSpPr>
          <p:cNvPr id="534" name="Google Shape;534;p58"/>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535" name="Google Shape;535;p58"/>
          <p:cNvPicPr preferRelativeResize="0"/>
          <p:nvPr/>
        </p:nvPicPr>
        <p:blipFill rotWithShape="1">
          <a:blip r:embed="rId8">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pic>
        <p:nvPicPr>
          <p:cNvPr id="540" name="Google Shape;540;p59"/>
          <p:cNvPicPr preferRelativeResize="0"/>
          <p:nvPr/>
        </p:nvPicPr>
        <p:blipFill>
          <a:blip r:embed="rId4">
            <a:alphaModFix/>
          </a:blip>
          <a:stretch>
            <a:fillRect/>
          </a:stretch>
        </p:blipFill>
        <p:spPr>
          <a:xfrm>
            <a:off x="0" y="0"/>
            <a:ext cx="9144000" cy="5143516"/>
          </a:xfrm>
          <a:prstGeom prst="rect">
            <a:avLst/>
          </a:prstGeom>
          <a:noFill/>
          <a:ln>
            <a:noFill/>
          </a:ln>
        </p:spPr>
      </p:pic>
      <p:sp>
        <p:nvSpPr>
          <p:cNvPr id="541" name="Google Shape;541;p59"/>
          <p:cNvSpPr txBox="1"/>
          <p:nvPr/>
        </p:nvSpPr>
        <p:spPr>
          <a:xfrm>
            <a:off x="701550" y="796350"/>
            <a:ext cx="77409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Which data structure would be most appropriate for implementing a backtracking algorithm</a:t>
            </a:r>
            <a:r>
              <a:rPr b="1" lang="en-GB" sz="3000">
                <a:solidFill>
                  <a:srgbClr val="FFFFFF"/>
                </a:solidFill>
                <a:latin typeface="Montserrat"/>
                <a:ea typeface="Montserrat"/>
                <a:cs typeface="Montserrat"/>
                <a:sym typeface="Montserrat"/>
              </a:rPr>
              <a:t>?</a:t>
            </a:r>
            <a:endParaRPr b="1" sz="3000">
              <a:solidFill>
                <a:srgbClr val="FFFFFF"/>
              </a:solidFill>
              <a:latin typeface="Montserrat"/>
              <a:ea typeface="Montserrat"/>
              <a:cs typeface="Montserrat"/>
              <a:sym typeface="Montserrat"/>
            </a:endParaRPr>
          </a:p>
        </p:txBody>
      </p:sp>
      <p:sp>
        <p:nvSpPr>
          <p:cNvPr id="542" name="Google Shape;542;p59"/>
          <p:cNvSpPr txBox="1"/>
          <p:nvPr/>
        </p:nvSpPr>
        <p:spPr>
          <a:xfrm>
            <a:off x="2493600" y="2377050"/>
            <a:ext cx="4156800" cy="1889400"/>
          </a:xfrm>
          <a:prstGeom prst="rect">
            <a:avLst/>
          </a:prstGeom>
          <a:noFill/>
          <a:ln>
            <a:noFill/>
          </a:ln>
        </p:spPr>
        <p:txBody>
          <a:bodyPr anchorCtr="0" anchor="t" bIns="91425" lIns="91425" spcFirstLastPara="1" rIns="91425" wrap="square" tIns="91425">
            <a:noAutofit/>
          </a:bodyPr>
          <a:lstStyle/>
          <a:p>
            <a:pPr indent="-349250" lvl="0" marL="13716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Stack</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Queue</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Priority Queue</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Linked List</a:t>
            </a:r>
            <a:endParaRPr sz="1900">
              <a:solidFill>
                <a:schemeClr val="lt1"/>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pic>
        <p:nvPicPr>
          <p:cNvPr id="547" name="Google Shape;547;p60"/>
          <p:cNvPicPr preferRelativeResize="0"/>
          <p:nvPr/>
        </p:nvPicPr>
        <p:blipFill>
          <a:blip r:embed="rId4">
            <a:alphaModFix/>
          </a:blip>
          <a:stretch>
            <a:fillRect/>
          </a:stretch>
        </p:blipFill>
        <p:spPr>
          <a:xfrm>
            <a:off x="0" y="0"/>
            <a:ext cx="9144000" cy="5143516"/>
          </a:xfrm>
          <a:prstGeom prst="rect">
            <a:avLst/>
          </a:prstGeom>
          <a:noFill/>
          <a:ln>
            <a:noFill/>
          </a:ln>
        </p:spPr>
      </p:pic>
      <p:sp>
        <p:nvSpPr>
          <p:cNvPr id="548" name="Google Shape;548;p60"/>
          <p:cNvSpPr txBox="1"/>
          <p:nvPr/>
        </p:nvSpPr>
        <p:spPr>
          <a:xfrm>
            <a:off x="486750" y="834775"/>
            <a:ext cx="81705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In a task scheduling system, why might a priority queue be preferred over a simple queue</a:t>
            </a:r>
            <a:r>
              <a:rPr b="1" lang="en-GB" sz="3000">
                <a:solidFill>
                  <a:srgbClr val="FFFFFF"/>
                </a:solidFill>
                <a:latin typeface="Montserrat"/>
                <a:ea typeface="Montserrat"/>
                <a:cs typeface="Montserrat"/>
                <a:sym typeface="Montserrat"/>
              </a:rPr>
              <a:t>?</a:t>
            </a:r>
            <a:endParaRPr b="1" sz="3000">
              <a:solidFill>
                <a:srgbClr val="FFFFFF"/>
              </a:solidFill>
              <a:latin typeface="Montserrat"/>
              <a:ea typeface="Montserrat"/>
              <a:cs typeface="Montserrat"/>
              <a:sym typeface="Montserrat"/>
            </a:endParaRPr>
          </a:p>
        </p:txBody>
      </p:sp>
      <p:sp>
        <p:nvSpPr>
          <p:cNvPr id="549" name="Google Shape;549;p60"/>
          <p:cNvSpPr txBox="1"/>
          <p:nvPr/>
        </p:nvSpPr>
        <p:spPr>
          <a:xfrm>
            <a:off x="1064850" y="2415475"/>
            <a:ext cx="7014300" cy="1909200"/>
          </a:xfrm>
          <a:prstGeom prst="rect">
            <a:avLst/>
          </a:prstGeom>
          <a:noFill/>
          <a:ln>
            <a:noFill/>
          </a:ln>
        </p:spPr>
        <p:txBody>
          <a:bodyPr anchorCtr="0" anchor="t" bIns="91425" lIns="91425" spcFirstLastPara="1" rIns="91425" wrap="square" tIns="91425">
            <a:noAutofit/>
          </a:bodyPr>
          <a:lstStyle/>
          <a:p>
            <a:pPr indent="-349250" lvl="0" marL="13716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For faster access to elements.</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To process tasks based on their priority.</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For its Last In, First Out (LIFO) nature.</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To minimise memory usage.</a:t>
            </a:r>
            <a:endParaRPr sz="1900">
              <a:solidFill>
                <a:schemeClr val="lt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3" name="Shape 553"/>
        <p:cNvGrpSpPr/>
        <p:nvPr/>
      </p:nvGrpSpPr>
      <p:grpSpPr>
        <a:xfrm>
          <a:off x="0" y="0"/>
          <a:ext cx="0" cy="0"/>
          <a:chOff x="0" y="0"/>
          <a:chExt cx="0" cy="0"/>
        </a:xfrm>
      </p:grpSpPr>
      <p:pic>
        <p:nvPicPr>
          <p:cNvPr id="554" name="Google Shape;554;p61"/>
          <p:cNvPicPr preferRelativeResize="0"/>
          <p:nvPr/>
        </p:nvPicPr>
        <p:blipFill>
          <a:blip r:embed="rId4">
            <a:alphaModFix/>
          </a:blip>
          <a:stretch>
            <a:fillRect/>
          </a:stretch>
        </p:blipFill>
        <p:spPr>
          <a:xfrm>
            <a:off x="0" y="-12"/>
            <a:ext cx="9144000" cy="5143516"/>
          </a:xfrm>
          <a:prstGeom prst="rect">
            <a:avLst/>
          </a:prstGeom>
          <a:noFill/>
          <a:ln>
            <a:noFill/>
          </a:ln>
        </p:spPr>
      </p:pic>
      <p:sp>
        <p:nvSpPr>
          <p:cNvPr id="555" name="Google Shape;555;p61"/>
          <p:cNvSpPr txBox="1"/>
          <p:nvPr/>
        </p:nvSpPr>
        <p:spPr>
          <a:xfrm>
            <a:off x="740650" y="1313213"/>
            <a:ext cx="7481100" cy="83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Questions and Answers</a:t>
            </a:r>
            <a:endParaRPr b="1" sz="3000">
              <a:solidFill>
                <a:srgbClr val="FFFFFF"/>
              </a:solidFill>
              <a:latin typeface="Montserrat"/>
              <a:ea typeface="Montserrat"/>
              <a:cs typeface="Montserrat"/>
              <a:sym typeface="Montserrat"/>
            </a:endParaRPr>
          </a:p>
        </p:txBody>
      </p:sp>
      <p:sp>
        <p:nvSpPr>
          <p:cNvPr id="556" name="Google Shape;556;p61"/>
          <p:cNvSpPr txBox="1"/>
          <p:nvPr/>
        </p:nvSpPr>
        <p:spPr>
          <a:xfrm>
            <a:off x="1827100" y="2194350"/>
            <a:ext cx="5308200" cy="37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solidFill>
                  <a:schemeClr val="lt1"/>
                </a:solidFill>
                <a:latin typeface="Montserrat SemiBold"/>
                <a:ea typeface="Montserrat SemiBold"/>
                <a:cs typeface="Montserrat SemiBold"/>
                <a:sym typeface="Montserrat SemiBold"/>
              </a:rPr>
              <a:t>Questions around Stacks and Queues</a:t>
            </a:r>
            <a:endParaRPr sz="15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b="21763" l="-1700" r="1699" t="62820"/>
          <a:stretch/>
        </p:blipFill>
        <p:spPr>
          <a:xfrm>
            <a:off x="-160225" y="-1"/>
            <a:ext cx="9304226" cy="837850"/>
          </a:xfrm>
          <a:prstGeom prst="rect">
            <a:avLst/>
          </a:prstGeom>
          <a:noFill/>
          <a:ln>
            <a:noFill/>
          </a:ln>
        </p:spPr>
      </p:pic>
      <p:pic>
        <p:nvPicPr>
          <p:cNvPr descr="URL-WHITE.png" id="98" name="Google Shape;98;p18">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9" name="Google Shape;99;p18"/>
          <p:cNvSpPr txBox="1"/>
          <p:nvPr/>
        </p:nvSpPr>
        <p:spPr>
          <a:xfrm>
            <a:off x="390410" y="891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3500">
                <a:solidFill>
                  <a:srgbClr val="FFFFFF"/>
                </a:solidFill>
                <a:latin typeface="Montserrat"/>
                <a:ea typeface="Montserrat"/>
                <a:cs typeface="Montserrat"/>
                <a:sym typeface="Montserrat"/>
              </a:rPr>
              <a:t>Progression Criteria</a:t>
            </a:r>
            <a:endParaRPr b="1" i="0" sz="1600" u="none" cap="none" strike="noStrike">
              <a:solidFill>
                <a:srgbClr val="FFFFFF"/>
              </a:solidFill>
              <a:latin typeface="Montserrat"/>
              <a:ea typeface="Montserrat"/>
              <a:cs typeface="Montserrat"/>
              <a:sym typeface="Montserrat"/>
            </a:endParaRPr>
          </a:p>
        </p:txBody>
      </p:sp>
      <p:sp>
        <p:nvSpPr>
          <p:cNvPr id="100" name="Google Shape;100;p18"/>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101" name="Google Shape;101;p18"/>
          <p:cNvSpPr txBox="1"/>
          <p:nvPr/>
        </p:nvSpPr>
        <p:spPr>
          <a:xfrm>
            <a:off x="180800" y="918775"/>
            <a:ext cx="8826600" cy="412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1: Initial Requirements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15 hours of Guided Learning Hours and the first four tasks within two weeks.</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2: Mid-Course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Software Engineering: Finish 14 tasks by week 8.</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Data Science: Finish 13 tasks by week 8.</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3: Post-Course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all mandatory tasks by 24th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an Invitation to Interview within 4 weeks of course completion, or by 30th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Achieve 112 GLH by 24th March 2024.</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4: Employability</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 Final Job Outcome within 12 weeks of graduation, or by 23rd September 2024.</a:t>
            </a:r>
            <a:endParaRPr sz="1300">
              <a:solidFill>
                <a:schemeClr val="dk1"/>
              </a:solidFill>
              <a:latin typeface="Montserrat"/>
              <a:ea typeface="Montserrat"/>
              <a:cs typeface="Montserrat"/>
              <a:sym typeface="Montserrat"/>
            </a:endParaRPr>
          </a:p>
          <a:p>
            <a:pPr indent="0" lvl="0" marL="0" marR="0" rtl="0" algn="ctr">
              <a:lnSpc>
                <a:spcPct val="115000"/>
              </a:lnSpc>
              <a:spcBef>
                <a:spcPts val="1500"/>
              </a:spcBef>
              <a:spcAft>
                <a:spcPts val="0"/>
              </a:spcAft>
              <a:buNone/>
            </a:pPr>
            <a:r>
              <a:t/>
            </a:r>
            <a:endParaRPr>
              <a:solidFill>
                <a:srgbClr val="10345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4">
            <a:alphaModFix/>
          </a:blip>
          <a:stretch>
            <a:fillRect/>
          </a:stretch>
        </p:blipFill>
        <p:spPr>
          <a:xfrm>
            <a:off x="0" y="0"/>
            <a:ext cx="9144000" cy="5143516"/>
          </a:xfrm>
          <a:prstGeom prst="rect">
            <a:avLst/>
          </a:prstGeom>
          <a:noFill/>
          <a:ln>
            <a:noFill/>
          </a:ln>
        </p:spPr>
      </p:pic>
      <p:sp>
        <p:nvSpPr>
          <p:cNvPr id="107" name="Google Shape;107;p19"/>
          <p:cNvSpPr txBox="1"/>
          <p:nvPr/>
        </p:nvSpPr>
        <p:spPr>
          <a:xfrm>
            <a:off x="486750" y="827800"/>
            <a:ext cx="81705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What is the time complexity of the 'push' and 'pop' operations in a typical stack implementation?</a:t>
            </a:r>
            <a:endParaRPr b="1" sz="3000">
              <a:solidFill>
                <a:srgbClr val="FFFFFF"/>
              </a:solidFill>
              <a:latin typeface="Montserrat"/>
              <a:ea typeface="Montserrat"/>
              <a:cs typeface="Montserrat"/>
              <a:sym typeface="Montserrat"/>
            </a:endParaRPr>
          </a:p>
        </p:txBody>
      </p:sp>
      <p:sp>
        <p:nvSpPr>
          <p:cNvPr id="108" name="Google Shape;108;p19"/>
          <p:cNvSpPr txBox="1"/>
          <p:nvPr/>
        </p:nvSpPr>
        <p:spPr>
          <a:xfrm>
            <a:off x="1309350" y="2408500"/>
            <a:ext cx="6306600" cy="1886700"/>
          </a:xfrm>
          <a:prstGeom prst="rect">
            <a:avLst/>
          </a:prstGeom>
          <a:noFill/>
          <a:ln>
            <a:noFill/>
          </a:ln>
        </p:spPr>
        <p:txBody>
          <a:bodyPr anchorCtr="0" anchor="t" bIns="91425" lIns="91425" spcFirstLastPara="1" rIns="91425" wrap="square" tIns="91425">
            <a:noAutofit/>
          </a:bodyPr>
          <a:lstStyle/>
          <a:p>
            <a:pPr indent="-349250" lvl="0" marL="13716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O(1) for both push and pop</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O(n) for push and O(1) for pop</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O(1) for push and O(n) for pop</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O(n) for both push and pop</a:t>
            </a:r>
            <a:endParaRPr sz="19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pic>
        <p:nvPicPr>
          <p:cNvPr id="113" name="Google Shape;113;p20"/>
          <p:cNvPicPr preferRelativeResize="0"/>
          <p:nvPr/>
        </p:nvPicPr>
        <p:blipFill>
          <a:blip r:embed="rId4">
            <a:alphaModFix/>
          </a:blip>
          <a:stretch>
            <a:fillRect/>
          </a:stretch>
        </p:blipFill>
        <p:spPr>
          <a:xfrm>
            <a:off x="0" y="0"/>
            <a:ext cx="9144000" cy="5143516"/>
          </a:xfrm>
          <a:prstGeom prst="rect">
            <a:avLst/>
          </a:prstGeom>
          <a:noFill/>
          <a:ln>
            <a:noFill/>
          </a:ln>
        </p:spPr>
      </p:pic>
      <p:sp>
        <p:nvSpPr>
          <p:cNvPr id="114" name="Google Shape;114;p20"/>
          <p:cNvSpPr txBox="1"/>
          <p:nvPr/>
        </p:nvSpPr>
        <p:spPr>
          <a:xfrm>
            <a:off x="388350" y="753050"/>
            <a:ext cx="83673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Which of the following data structures is typically used to implement a simple queue</a:t>
            </a:r>
            <a:r>
              <a:rPr b="1" lang="en-GB" sz="3000">
                <a:solidFill>
                  <a:srgbClr val="FFFFFF"/>
                </a:solidFill>
                <a:latin typeface="Montserrat"/>
                <a:ea typeface="Montserrat"/>
                <a:cs typeface="Montserrat"/>
                <a:sym typeface="Montserrat"/>
              </a:rPr>
              <a:t>?</a:t>
            </a:r>
            <a:endParaRPr b="1" sz="3000">
              <a:solidFill>
                <a:srgbClr val="FFFFFF"/>
              </a:solidFill>
              <a:latin typeface="Montserrat"/>
              <a:ea typeface="Montserrat"/>
              <a:cs typeface="Montserrat"/>
              <a:sym typeface="Montserrat"/>
            </a:endParaRPr>
          </a:p>
        </p:txBody>
      </p:sp>
      <p:sp>
        <p:nvSpPr>
          <p:cNvPr id="115" name="Google Shape;115;p20"/>
          <p:cNvSpPr txBox="1"/>
          <p:nvPr/>
        </p:nvSpPr>
        <p:spPr>
          <a:xfrm>
            <a:off x="1644000" y="2333750"/>
            <a:ext cx="5856000" cy="1809900"/>
          </a:xfrm>
          <a:prstGeom prst="rect">
            <a:avLst/>
          </a:prstGeom>
          <a:noFill/>
          <a:ln>
            <a:noFill/>
          </a:ln>
        </p:spPr>
        <p:txBody>
          <a:bodyPr anchorCtr="0" anchor="t" bIns="91425" lIns="91425" spcFirstLastPara="1" rIns="91425" wrap="square" tIns="91425">
            <a:noAutofit/>
          </a:bodyPr>
          <a:lstStyle/>
          <a:p>
            <a:pPr indent="-349250" lvl="0" marL="13716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Array</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Linked List</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Hash Table</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Both Arrays and Linked Lists</a:t>
            </a:r>
            <a:endParaRPr sz="19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4">
            <a:alphaModFix/>
          </a:blip>
          <a:stretch>
            <a:fillRect/>
          </a:stretch>
        </p:blipFill>
        <p:spPr>
          <a:xfrm>
            <a:off x="0" y="0"/>
            <a:ext cx="9144000" cy="5143516"/>
          </a:xfrm>
          <a:prstGeom prst="rect">
            <a:avLst/>
          </a:prstGeom>
          <a:noFill/>
          <a:ln>
            <a:noFill/>
          </a:ln>
        </p:spPr>
      </p:pic>
      <p:sp>
        <p:nvSpPr>
          <p:cNvPr id="121" name="Google Shape;121;p21"/>
          <p:cNvSpPr txBox="1"/>
          <p:nvPr/>
        </p:nvSpPr>
        <p:spPr>
          <a:xfrm>
            <a:off x="486750" y="575025"/>
            <a:ext cx="81705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What is a distinguishing feature of a priority queue compared to a standard queue</a:t>
            </a:r>
            <a:r>
              <a:rPr b="1" lang="en-GB" sz="3000">
                <a:solidFill>
                  <a:srgbClr val="FFFFFF"/>
                </a:solidFill>
                <a:latin typeface="Montserrat"/>
                <a:ea typeface="Montserrat"/>
                <a:cs typeface="Montserrat"/>
                <a:sym typeface="Montserrat"/>
              </a:rPr>
              <a:t>?</a:t>
            </a:r>
            <a:endParaRPr b="1" sz="3000">
              <a:solidFill>
                <a:srgbClr val="FFFFFF"/>
              </a:solidFill>
              <a:latin typeface="Montserrat"/>
              <a:ea typeface="Montserrat"/>
              <a:cs typeface="Montserrat"/>
              <a:sym typeface="Montserrat"/>
            </a:endParaRPr>
          </a:p>
        </p:txBody>
      </p:sp>
      <p:sp>
        <p:nvSpPr>
          <p:cNvPr id="122" name="Google Shape;122;p21"/>
          <p:cNvSpPr txBox="1"/>
          <p:nvPr/>
        </p:nvSpPr>
        <p:spPr>
          <a:xfrm>
            <a:off x="841350" y="2155725"/>
            <a:ext cx="7461300" cy="2376900"/>
          </a:xfrm>
          <a:prstGeom prst="rect">
            <a:avLst/>
          </a:prstGeom>
          <a:noFill/>
          <a:ln>
            <a:noFill/>
          </a:ln>
        </p:spPr>
        <p:txBody>
          <a:bodyPr anchorCtr="0" anchor="t" bIns="91425" lIns="91425" spcFirstLastPara="1" rIns="91425" wrap="square" tIns="91425">
            <a:noAutofit/>
          </a:bodyPr>
          <a:lstStyle/>
          <a:p>
            <a:pPr indent="-349250" lvl="0" marL="1371600" rtl="0" algn="l">
              <a:lnSpc>
                <a:spcPct val="115000"/>
              </a:lnSpc>
              <a:spcBef>
                <a:spcPts val="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Elements are removed based on their priority rather than their order in the queue.</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Elements are always sorted in ascending order.</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Elements can only be numeric values.</a:t>
            </a:r>
            <a:endParaRPr sz="1900">
              <a:solidFill>
                <a:schemeClr val="lt1"/>
              </a:solidFill>
              <a:latin typeface="Montserrat"/>
              <a:ea typeface="Montserrat"/>
              <a:cs typeface="Montserrat"/>
              <a:sym typeface="Montserrat"/>
            </a:endParaRPr>
          </a:p>
          <a:p>
            <a:pPr indent="-349250" lvl="0" marL="1371600" rtl="0" algn="l">
              <a:lnSpc>
                <a:spcPct val="115000"/>
              </a:lnSpc>
              <a:spcBef>
                <a:spcPts val="1000"/>
              </a:spcBef>
              <a:spcAft>
                <a:spcPts val="1000"/>
              </a:spcAft>
              <a:buClr>
                <a:schemeClr val="lt1"/>
              </a:buClr>
              <a:buSzPts val="1900"/>
              <a:buFont typeface="Montserrat"/>
              <a:buAutoNum type="alphaUcPeriod"/>
            </a:pPr>
            <a:r>
              <a:rPr lang="en-GB" sz="1900">
                <a:solidFill>
                  <a:schemeClr val="lt1"/>
                </a:solidFill>
                <a:latin typeface="Montserrat"/>
                <a:ea typeface="Montserrat"/>
                <a:cs typeface="Montserrat"/>
                <a:sym typeface="Montserrat"/>
              </a:rPr>
              <a:t>Priority queues</a:t>
            </a:r>
            <a:r>
              <a:rPr lang="en-GB" sz="1900">
                <a:solidFill>
                  <a:schemeClr val="lt1"/>
                </a:solidFill>
                <a:latin typeface="Montserrat"/>
                <a:ea typeface="Montserrat"/>
                <a:cs typeface="Montserrat"/>
                <a:sym typeface="Montserrat"/>
              </a:rPr>
              <a:t> have faster access times than standard queues.</a:t>
            </a:r>
            <a:endParaRPr sz="19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txBox="1"/>
          <p:nvPr/>
        </p:nvSpPr>
        <p:spPr>
          <a:xfrm>
            <a:off x="251725" y="692550"/>
            <a:ext cx="4941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chemeClr val="lt1"/>
                </a:solidFill>
                <a:latin typeface="Montserrat"/>
                <a:ea typeface="Montserrat"/>
                <a:cs typeface="Montserrat"/>
                <a:sym typeface="Montserrat"/>
              </a:rPr>
              <a:t>Recap of Linear Data Structures</a:t>
            </a:r>
            <a:endParaRPr sz="2100">
              <a:latin typeface="Montserrat"/>
              <a:ea typeface="Montserrat"/>
              <a:cs typeface="Montserrat"/>
              <a:sym typeface="Montserrat"/>
            </a:endParaRPr>
          </a:p>
        </p:txBody>
      </p:sp>
      <p:pic>
        <p:nvPicPr>
          <p:cNvPr id="128" name="Google Shape;128;p22"/>
          <p:cNvPicPr preferRelativeResize="0"/>
          <p:nvPr/>
        </p:nvPicPr>
        <p:blipFill rotWithShape="1">
          <a:blip r:embed="rId4">
            <a:alphaModFix/>
          </a:blip>
          <a:srcRect b="0" l="0" r="0" t="30099"/>
          <a:stretch/>
        </p:blipFill>
        <p:spPr>
          <a:xfrm>
            <a:off x="123525" y="4592125"/>
            <a:ext cx="1804698" cy="436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